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sldIdLst>
    <p:sldId id="256" r:id="rId2"/>
    <p:sldId id="282" r:id="rId3"/>
    <p:sldId id="274" r:id="rId4"/>
    <p:sldId id="262" r:id="rId5"/>
    <p:sldId id="284" r:id="rId6"/>
    <p:sldId id="285" r:id="rId7"/>
    <p:sldId id="286" r:id="rId8"/>
    <p:sldId id="287" r:id="rId9"/>
    <p:sldId id="291" r:id="rId10"/>
    <p:sldId id="292" r:id="rId11"/>
    <p:sldId id="290" r:id="rId12"/>
    <p:sldId id="263" r:id="rId13"/>
    <p:sldId id="269" r:id="rId14"/>
    <p:sldId id="295" r:id="rId15"/>
    <p:sldId id="309" r:id="rId16"/>
    <p:sldId id="296" r:id="rId17"/>
    <p:sldId id="300" r:id="rId18"/>
    <p:sldId id="301" r:id="rId19"/>
    <p:sldId id="302" r:id="rId20"/>
    <p:sldId id="306" r:id="rId21"/>
    <p:sldId id="307" r:id="rId22"/>
    <p:sldId id="308" r:id="rId23"/>
    <p:sldId id="30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19182"/>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80" d="100"/>
          <a:sy n="80" d="100"/>
        </p:scale>
        <p:origin x="-1074" y="13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4AA7C2-E8DC-467C-9833-F833067453C2}" type="datetimeFigureOut">
              <a:rPr lang="en-US" smtClean="0"/>
              <a:pPr/>
              <a:t>4/3/2017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1A8E8C-7000-4BD7-A278-0C135579044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3350BE-36FB-48B8-BC3B-BF82FA8A4B16}" type="datetime1">
              <a:rPr lang="en-US" smtClean="0"/>
              <a:pPr/>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A8D951-FD7A-4EA6-9971-BA4650F5F282}" type="datetime1">
              <a:rPr lang="en-US" smtClean="0"/>
              <a:pPr/>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07DDA1A-1160-4810-A009-9384DF143964}" type="datetime1">
              <a:rPr lang="en-US" smtClean="0"/>
              <a:pPr/>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B8CA7-DF52-4574-B28B-BF67C425F74E}" type="datetime1">
              <a:rPr lang="en-US" smtClean="0"/>
              <a:pPr/>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96F388C-ACCE-4EF5-AD2C-86A2C6495869}" type="datetime1">
              <a:rPr lang="en-US" smtClean="0"/>
              <a:pPr/>
              <a:t>4/3/2017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02A2DB-E9A4-4F11-9A97-3D805873123B}" type="datetime1">
              <a:rPr lang="en-US" smtClean="0"/>
              <a:pPr/>
              <a:t>4/3/2017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65D039D-4B07-4C92-99B2-D30586816A68}" type="datetime1">
              <a:rPr lang="en-US" smtClean="0"/>
              <a:pPr/>
              <a:t>4/3/2017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D8C0F6-D106-4D90-B6A1-515B7FD8F0C8}" type="datetime1">
              <a:rPr lang="en-US" smtClean="0"/>
              <a:pPr/>
              <a:t>4/3/2017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B9723-2437-47C8-833A-EDB2EBB6A5A1}" type="datetime1">
              <a:rPr lang="en-US" smtClean="0"/>
              <a:pPr/>
              <a:t>4/3/2017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05C9E6-3B8B-4571-9128-858A99C98B86}" type="datetime1">
              <a:rPr lang="en-US" smtClean="0"/>
              <a:pPr/>
              <a:t>4/3/2017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4141EB-C6BD-49FF-BC05-BF0312C62789}" type="datetime1">
              <a:rPr lang="en-US" smtClean="0"/>
              <a:pPr/>
              <a:t>4/3/2017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A1E575-74B0-4F22-8519-3F96FB7A2B3A}" type="datetime1">
              <a:rPr lang="en-US" smtClean="0"/>
              <a:pPr/>
              <a:t>4/3/2017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natrisk.ni.ac.rs/activities?id=27"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natriskuni@gmail.com"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natrisk.ni.ac.rs/activities?id=27"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c.europa.eu/programmes/erasmus-plus/tools/distance_en.htm"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2" name="Title 1"/>
          <p:cNvSpPr>
            <a:spLocks noGrp="1"/>
          </p:cNvSpPr>
          <p:nvPr>
            <p:ph type="ctrTitle"/>
          </p:nvPr>
        </p:nvSpPr>
        <p:spPr>
          <a:xfrm>
            <a:off x="621506" y="762000"/>
            <a:ext cx="7772400" cy="457200"/>
          </a:xfrm>
        </p:spPr>
        <p:txBody>
          <a:bodyPr>
            <a:normAutofit fontScale="90000"/>
          </a:bodyPr>
          <a:lstStyle/>
          <a:p>
            <a:r>
              <a:rPr lang="en-US" sz="1800" dirty="0" smtClean="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3" name="Subtitle 2"/>
          <p:cNvSpPr>
            <a:spLocks noGrp="1"/>
          </p:cNvSpPr>
          <p:nvPr>
            <p:ph type="subTitle" idx="1"/>
          </p:nvPr>
        </p:nvSpPr>
        <p:spPr>
          <a:xfrm>
            <a:off x="1371600" y="1676400"/>
            <a:ext cx="6400800" cy="1143000"/>
          </a:xfrm>
        </p:spPr>
        <p:txBody>
          <a:bodyPr/>
          <a:lstStyle/>
          <a:p>
            <a:r>
              <a:rPr lang="sr-Latn-BA" dirty="0" smtClean="0">
                <a:solidFill>
                  <a:srgbClr val="419182"/>
                </a:solidFill>
                <a:effectLst>
                  <a:outerShdw blurRad="38100" dist="38100" dir="2700000" algn="tl">
                    <a:srgbClr val="000000">
                      <a:alpha val="43137"/>
                    </a:srgbClr>
                  </a:outerShdw>
                </a:effectLst>
                <a:latin typeface="Book Antiqua" panose="02040602050305030304" pitchFamily="18" charset="0"/>
              </a:rPr>
              <a:t>Financial </a:t>
            </a:r>
            <a:r>
              <a:rPr lang="sr-Latn-BA" dirty="0" smtClean="0">
                <a:solidFill>
                  <a:srgbClr val="419182"/>
                </a:solidFill>
                <a:effectLst>
                  <a:outerShdw blurRad="38100" dist="38100" dir="2700000" algn="tl">
                    <a:srgbClr val="000000">
                      <a:alpha val="43137"/>
                    </a:srgbClr>
                  </a:outerShdw>
                </a:effectLst>
                <a:latin typeface="Book Antiqua" panose="02040602050305030304" pitchFamily="18" charset="0"/>
              </a:rPr>
              <a:t>plan and supporting documents</a:t>
            </a:r>
            <a:endParaRPr lang="bs-Latn-BA" dirty="0">
              <a:solidFill>
                <a:srgbClr val="419182"/>
              </a:solidFill>
              <a:effectLst>
                <a:outerShdw blurRad="38100" dist="38100" dir="2700000" algn="tl">
                  <a:srgbClr val="000000">
                    <a:alpha val="43137"/>
                  </a:srgbClr>
                </a:outerShdw>
              </a:effectLst>
              <a:latin typeface="Book Antiqua" panose="02040602050305030304" pitchFamily="18" charset="0"/>
            </a:endParaRPr>
          </a:p>
        </p:txBody>
      </p:sp>
      <p:cxnSp>
        <p:nvCxnSpPr>
          <p:cNvPr id="5" name="Straight Connector 4"/>
          <p:cNvCxnSpPr/>
          <p:nvPr/>
        </p:nvCxnSpPr>
        <p:spPr>
          <a:xfrm>
            <a:off x="0" y="12954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smtClean="0">
                <a:solidFill>
                  <a:srgbClr val="002060"/>
                </a:solidFill>
                <a:latin typeface="Book Antiqua" panose="02040602050305030304" pitchFamily="18" charset="0"/>
              </a:rPr>
              <a:t>Milan </a:t>
            </a:r>
            <a:r>
              <a:rPr lang="sr-Latn-BA" sz="1800" dirty="0" smtClean="0">
                <a:solidFill>
                  <a:srgbClr val="002060"/>
                </a:solidFill>
                <a:latin typeface="Book Antiqua" panose="02040602050305030304" pitchFamily="18" charset="0"/>
              </a:rPr>
              <a:t>Gocić</a:t>
            </a:r>
          </a:p>
          <a:p>
            <a:r>
              <a:rPr lang="sr-Latn-BA" sz="1800" dirty="0" smtClean="0">
                <a:solidFill>
                  <a:srgbClr val="002060"/>
                </a:solidFill>
                <a:latin typeface="Book Antiqua" panose="02040602050305030304" pitchFamily="18" charset="0"/>
              </a:rPr>
              <a:t>University of Niš</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rgbClr val="002060"/>
                </a:solidFill>
                <a:latin typeface="Book Antiqua" panose="02040602050305030304" pitchFamily="18" charset="0"/>
              </a:rPr>
              <a:t>First Steering Committee meeting/ 05</a:t>
            </a:r>
            <a:r>
              <a:rPr lang="en-GB" sz="1800" baseline="30000" dirty="0" err="1" smtClean="0">
                <a:solidFill>
                  <a:srgbClr val="002060"/>
                </a:solidFill>
                <a:latin typeface="Book Antiqua" panose="02040602050305030304" pitchFamily="18" charset="0"/>
              </a:rPr>
              <a:t>th</a:t>
            </a:r>
            <a:r>
              <a:rPr lang="sr-Latn-BA" sz="1800" dirty="0" smtClean="0">
                <a:solidFill>
                  <a:srgbClr val="002060"/>
                </a:solidFill>
                <a:latin typeface="Book Antiqua" panose="02040602050305030304" pitchFamily="18" charset="0"/>
              </a:rPr>
              <a:t> April 2017</a:t>
            </a:r>
            <a:endParaRPr lang="bs-Latn-BA" sz="1800" dirty="0">
              <a:solidFill>
                <a:srgbClr val="002060"/>
              </a:solidFill>
              <a:latin typeface="Book Antiqua" panose="02040602050305030304" pitchFamily="18" charset="0"/>
            </a:endParaRPr>
          </a:p>
        </p:txBody>
      </p:sp>
      <p:sp>
        <p:nvSpPr>
          <p:cNvPr id="11" name="Title 1"/>
          <p:cNvSpPr txBox="1">
            <a:spLocks/>
          </p:cNvSpPr>
          <p:nvPr/>
        </p:nvSpPr>
        <p:spPr>
          <a:xfrm>
            <a:off x="3352800" y="37338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sp>
        <p:nvSpPr>
          <p:cNvPr id="13"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dirty="0" smtClean="0">
                <a:effectLst/>
                <a:latin typeface="Book Antiqua"/>
                <a:ea typeface="Calibri"/>
                <a:cs typeface="Times New Roman"/>
              </a:rPr>
              <a:t>5</a:t>
            </a:r>
            <a:r>
              <a:rPr lang="en-US" sz="1200" dirty="0" smtClean="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a:t>
            </a:r>
            <a:r>
              <a:rPr lang="bs-Latn-BA" sz="1100" i="1" dirty="0" smtClean="0">
                <a:effectLst/>
                <a:latin typeface="Book Antiqua"/>
                <a:ea typeface="Calibri"/>
                <a:cs typeface="Times New Roman"/>
              </a:rPr>
              <a:t>reflects </a:t>
            </a:r>
            <a:r>
              <a:rPr lang="bs-Latn-BA" sz="1100" i="1" dirty="0">
                <a:effectLst/>
                <a:latin typeface="Book Antiqua"/>
                <a:ea typeface="Calibri"/>
                <a:cs typeface="Times New Roman"/>
              </a:rPr>
              <a:t>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0" name="Picture 9" descr="http://rewbc.ni.ac.rs/wp-content/uploads/2016/02/University-NIS.png"/>
          <p:cNvPicPr/>
          <p:nvPr/>
        </p:nvPicPr>
        <p:blipFill>
          <a:blip r:embed="rId3" cstate="print"/>
          <a:srcRect/>
          <a:stretch>
            <a:fillRect/>
          </a:stretch>
        </p:blipFill>
        <p:spPr bwMode="auto">
          <a:xfrm>
            <a:off x="3962400" y="3810000"/>
            <a:ext cx="1143000" cy="1066800"/>
          </a:xfrm>
          <a:prstGeom prst="rect">
            <a:avLst/>
          </a:prstGeom>
          <a:noFill/>
          <a:ln w="9525">
            <a:noFill/>
            <a:miter lim="800000"/>
            <a:headEnd/>
            <a:tailEnd/>
          </a:ln>
        </p:spPr>
      </p:pic>
      <p:pic>
        <p:nvPicPr>
          <p:cNvPr id="15" name="Picture 14" descr="eu_flag_co_funded_pos_[rgb]_right.jpg"/>
          <p:cNvPicPr/>
          <p:nvPr/>
        </p:nvPicPr>
        <p:blipFill>
          <a:blip r:embed="rId4"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539554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Autofit/>
          </a:bodyPr>
          <a:lstStyle/>
          <a:p>
            <a:r>
              <a:rPr lang="nl-BE" sz="3200" dirty="0" smtClean="0">
                <a:solidFill>
                  <a:srgbClr val="419182"/>
                </a:solidFill>
                <a:latin typeface="Book Antiqua" panose="02040602050305030304" pitchFamily="18" charset="0"/>
              </a:rPr>
              <a:t>Travel costs and Costs of stay</a:t>
            </a:r>
            <a:r>
              <a:rPr lang="sr-Latn-RS" sz="3200" dirty="0" smtClean="0">
                <a:solidFill>
                  <a:srgbClr val="419182"/>
                </a:solidFill>
                <a:latin typeface="Book Antiqua" panose="02040602050305030304" pitchFamily="18" charset="0"/>
              </a:rPr>
              <a:t> </a:t>
            </a:r>
            <a:r>
              <a:rPr lang="nl-BE" sz="3200" dirty="0" smtClean="0">
                <a:solidFill>
                  <a:srgbClr val="419182"/>
                </a:solidFill>
                <a:latin typeface="Book Antiqua" panose="02040602050305030304" pitchFamily="18" charset="0"/>
              </a:rPr>
              <a:t>- Supporting documents </a:t>
            </a:r>
            <a:endParaRPr lang="bs-Latn-BA" sz="3200" dirty="0" smtClean="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722437"/>
            <a:ext cx="8229600" cy="4525963"/>
          </a:xfrm>
        </p:spPr>
        <p:txBody>
          <a:bodyPr>
            <a:noAutofit/>
          </a:bodyPr>
          <a:lstStyle/>
          <a:p>
            <a:pPr eaLnBrk="0" hangingPunct="0">
              <a:buFontTx/>
              <a:buChar char="•"/>
              <a:defRPr/>
            </a:pPr>
            <a:r>
              <a:rPr lang="en-US" sz="2200" b="1" kern="0" dirty="0" smtClean="0">
                <a:latin typeface="Book Antiqua" pitchFamily="18" charset="0"/>
                <a:cs typeface="Times New Roman" pitchFamily="18" charset="0"/>
              </a:rPr>
              <a:t>I</a:t>
            </a:r>
            <a:r>
              <a:rPr lang="x-none" sz="2200" b="1" kern="0" smtClean="0">
                <a:latin typeface="Book Antiqua" pitchFamily="18" charset="0"/>
                <a:cs typeface="Times New Roman" pitchFamily="18" charset="0"/>
              </a:rPr>
              <a:t>ndividual travel report </a:t>
            </a:r>
            <a:r>
              <a:rPr lang="x-none" sz="2200" kern="0" smtClean="0">
                <a:latin typeface="Book Antiqua" pitchFamily="18" charset="0"/>
                <a:cs typeface="Times New Roman" pitchFamily="18" charset="0"/>
              </a:rPr>
              <a:t>(ITR)</a:t>
            </a:r>
            <a:r>
              <a:rPr lang="en-US" sz="2200" kern="0" dirty="0" smtClean="0">
                <a:latin typeface="Book Antiqua" pitchFamily="18" charset="0"/>
                <a:cs typeface="Times New Roman" pitchFamily="18" charset="0"/>
              </a:rPr>
              <a:t>  -</a:t>
            </a:r>
            <a:r>
              <a:rPr lang="en-US" sz="2200" kern="0" dirty="0" smtClean="0">
                <a:solidFill>
                  <a:srgbClr val="FF0000"/>
                </a:solidFill>
                <a:latin typeface="Book Antiqua" pitchFamily="18" charset="0"/>
                <a:cs typeface="Times New Roman" pitchFamily="18" charset="0"/>
              </a:rPr>
              <a:t> </a:t>
            </a:r>
            <a:r>
              <a:rPr lang="en-GB" sz="2200" b="1" u="sng" dirty="0" smtClean="0">
                <a:solidFill>
                  <a:srgbClr val="FF0000"/>
                </a:solidFill>
                <a:latin typeface="Book Antiqua" pitchFamily="18" charset="0"/>
                <a:cs typeface="Times New Roman" pitchFamily="18" charset="0"/>
              </a:rPr>
              <a:t>SIGNED &amp; filled </a:t>
            </a:r>
            <a:r>
              <a:rPr lang="en-GB" sz="2200" b="1" u="sng" dirty="0" smtClean="0">
                <a:solidFill>
                  <a:srgbClr val="FF0000"/>
                </a:solidFill>
                <a:latin typeface="Book Antiqua" pitchFamily="18" charset="0"/>
                <a:cs typeface="Times New Roman" pitchFamily="18" charset="0"/>
              </a:rPr>
              <a:t>– ORIGINAL</a:t>
            </a:r>
            <a:r>
              <a:rPr lang="sr-Latn-RS" sz="2200" b="1" u="sng" dirty="0" smtClean="0">
                <a:solidFill>
                  <a:srgbClr val="FF0000"/>
                </a:solidFill>
                <a:latin typeface="Book Antiqua" pitchFamily="18" charset="0"/>
                <a:cs typeface="Times New Roman" pitchFamily="18" charset="0"/>
              </a:rPr>
              <a:t> </a:t>
            </a:r>
            <a:r>
              <a:rPr lang="en-GB" sz="2400" b="1" dirty="0" smtClean="0"/>
              <a:t>(</a:t>
            </a:r>
            <a:r>
              <a:rPr lang="en-GB" sz="2400" b="1" u="sng" dirty="0" smtClean="0">
                <a:hlinkClick r:id="rId2"/>
              </a:rPr>
              <a:t>http://www.natrisk.ni.ac.rs/activities?id=27</a:t>
            </a:r>
            <a:r>
              <a:rPr lang="en-GB" sz="2400" b="1" dirty="0" smtClean="0"/>
              <a:t>  Annex O-2)</a:t>
            </a:r>
            <a:endParaRPr lang="x-none" sz="2200" kern="0" smtClean="0">
              <a:solidFill>
                <a:srgbClr val="FF0000"/>
              </a:solidFill>
              <a:latin typeface="Book Antiqua" pitchFamily="18" charset="0"/>
              <a:cs typeface="Times New Roman" pitchFamily="18" charset="0"/>
            </a:endParaRPr>
          </a:p>
          <a:p>
            <a:pPr eaLnBrk="0" hangingPunct="0">
              <a:buFontTx/>
              <a:buChar char="•"/>
              <a:defRPr/>
            </a:pPr>
            <a:r>
              <a:rPr lang="en-US" sz="2200" b="1" kern="0" dirty="0" smtClean="0">
                <a:latin typeface="Book Antiqua" pitchFamily="18" charset="0"/>
                <a:cs typeface="Times New Roman" pitchFamily="18" charset="0"/>
              </a:rPr>
              <a:t>T</a:t>
            </a:r>
            <a:r>
              <a:rPr lang="x-none" sz="2200" b="1" kern="0" smtClean="0">
                <a:latin typeface="Book Antiqua" pitchFamily="18" charset="0"/>
                <a:cs typeface="Times New Roman" pitchFamily="18" charset="0"/>
              </a:rPr>
              <a:t>able of specificaltion </a:t>
            </a:r>
            <a:r>
              <a:rPr lang="x-none" sz="2200" kern="0" smtClean="0">
                <a:latin typeface="Book Antiqua" pitchFamily="18" charset="0"/>
                <a:cs typeface="Times New Roman" pitchFamily="18" charset="0"/>
              </a:rPr>
              <a:t>of travel and stay costs</a:t>
            </a:r>
            <a:r>
              <a:rPr lang="en-US" sz="2200" kern="0" dirty="0" smtClean="0">
                <a:latin typeface="Book Antiqua" pitchFamily="18" charset="0"/>
                <a:cs typeface="Times New Roman" pitchFamily="18" charset="0"/>
              </a:rPr>
              <a:t> </a:t>
            </a:r>
            <a:r>
              <a:rPr lang="en-GB" sz="2200" b="1" u="sng" dirty="0" smtClean="0">
                <a:solidFill>
                  <a:srgbClr val="FF0000"/>
                </a:solidFill>
                <a:latin typeface="Book Antiqua" pitchFamily="18" charset="0"/>
                <a:cs typeface="Times New Roman" pitchFamily="18" charset="0"/>
              </a:rPr>
              <a:t>Certified copy</a:t>
            </a:r>
            <a:endParaRPr lang="x-none" sz="2200" kern="0" smtClean="0">
              <a:latin typeface="Book Antiqua" pitchFamily="18" charset="0"/>
              <a:cs typeface="Times New Roman" pitchFamily="18" charset="0"/>
            </a:endParaRPr>
          </a:p>
          <a:p>
            <a:pPr eaLnBrk="0" hangingPunct="0">
              <a:buFontTx/>
              <a:buChar char="•"/>
              <a:defRPr/>
            </a:pPr>
            <a:r>
              <a:rPr lang="en-US" sz="2200" b="1" kern="0" dirty="0" smtClean="0">
                <a:latin typeface="Book Antiqua" pitchFamily="18" charset="0"/>
                <a:cs typeface="Times New Roman" pitchFamily="18" charset="0"/>
              </a:rPr>
              <a:t>T</a:t>
            </a:r>
            <a:r>
              <a:rPr lang="x-none" sz="2200" b="1" kern="0" smtClean="0">
                <a:latin typeface="Book Antiqua" pitchFamily="18" charset="0"/>
                <a:cs typeface="Times New Roman" pitchFamily="18" charset="0"/>
              </a:rPr>
              <a:t>ravel order/decision </a:t>
            </a:r>
            <a:r>
              <a:rPr lang="x-none" sz="2200" kern="0" smtClean="0">
                <a:latin typeface="Book Antiqua" pitchFamily="18" charset="0"/>
                <a:cs typeface="Times New Roman" pitchFamily="18" charset="0"/>
              </a:rPr>
              <a:t>(if applicable)</a:t>
            </a:r>
            <a:r>
              <a:rPr lang="en-US" sz="2200" kern="0" dirty="0" smtClean="0">
                <a:latin typeface="Book Antiqua" pitchFamily="18" charset="0"/>
                <a:cs typeface="Times New Roman" pitchFamily="18" charset="0"/>
              </a:rPr>
              <a:t> </a:t>
            </a:r>
            <a:r>
              <a:rPr lang="en-GB" sz="2200" b="1" u="sng" dirty="0" smtClean="0">
                <a:solidFill>
                  <a:srgbClr val="FF0000"/>
                </a:solidFill>
                <a:latin typeface="Book Antiqua" pitchFamily="18" charset="0"/>
                <a:cs typeface="Times New Roman" pitchFamily="18" charset="0"/>
              </a:rPr>
              <a:t>Certified copy</a:t>
            </a:r>
            <a:endParaRPr lang="x-none" sz="2200" kern="0" smtClean="0">
              <a:latin typeface="Book Antiqua" pitchFamily="18" charset="0"/>
              <a:cs typeface="Times New Roman" pitchFamily="18" charset="0"/>
            </a:endParaRPr>
          </a:p>
          <a:p>
            <a:pPr eaLnBrk="0" hangingPunct="0">
              <a:buFontTx/>
              <a:buChar char="•"/>
              <a:defRPr/>
            </a:pPr>
            <a:r>
              <a:rPr lang="en-US" sz="2200" kern="0" dirty="0" smtClean="0">
                <a:latin typeface="Book Antiqua" pitchFamily="18" charset="0"/>
                <a:cs typeface="Times New Roman" pitchFamily="18" charset="0"/>
              </a:rPr>
              <a:t>P</a:t>
            </a:r>
            <a:r>
              <a:rPr lang="x-none" sz="2200" kern="0" smtClean="0">
                <a:latin typeface="Book Antiqua" pitchFamily="18" charset="0"/>
                <a:cs typeface="Times New Roman" pitchFamily="18" charset="0"/>
              </a:rPr>
              <a:t>roof </a:t>
            </a:r>
            <a:r>
              <a:rPr lang="en-US" sz="2200" kern="0" dirty="0" smtClean="0">
                <a:latin typeface="Book Antiqua" pitchFamily="18" charset="0"/>
                <a:cs typeface="Times New Roman" pitchFamily="18" charset="0"/>
              </a:rPr>
              <a:t>that the trip actually took place (e.g. </a:t>
            </a:r>
            <a:r>
              <a:rPr lang="en-US" sz="2200" i="1" dirty="0" smtClean="0">
                <a:solidFill>
                  <a:schemeClr val="tx2"/>
                </a:solidFill>
                <a:latin typeface="Book Antiqua" pitchFamily="18" charset="0"/>
              </a:rPr>
              <a:t>travel tickets, boarding passes, invoices, receipts,</a:t>
            </a:r>
            <a:r>
              <a:rPr lang="sr-Latn-RS" sz="2200" i="1" dirty="0" smtClean="0">
                <a:solidFill>
                  <a:schemeClr val="tx2"/>
                </a:solidFill>
                <a:latin typeface="Book Antiqua" pitchFamily="18" charset="0"/>
              </a:rPr>
              <a:t> </a:t>
            </a:r>
            <a:r>
              <a:rPr lang="en-US" sz="2200" i="1" dirty="0" smtClean="0">
                <a:solidFill>
                  <a:schemeClr val="tx2"/>
                </a:solidFill>
                <a:latin typeface="Book Antiqua" pitchFamily="18" charset="0"/>
              </a:rPr>
              <a:t>proof of attendance in meetings and/or events</a:t>
            </a:r>
            <a:r>
              <a:rPr lang="sr-Latn-RS" sz="2200" i="1" dirty="0" smtClean="0">
                <a:solidFill>
                  <a:schemeClr val="tx2"/>
                </a:solidFill>
                <a:latin typeface="Book Antiqua" pitchFamily="18" charset="0"/>
              </a:rPr>
              <a:t> (</a:t>
            </a:r>
            <a:r>
              <a:rPr lang="en-US" sz="2200" i="1" dirty="0" smtClean="0">
                <a:solidFill>
                  <a:schemeClr val="tx2"/>
                </a:solidFill>
                <a:latin typeface="Book Antiqua" pitchFamily="18" charset="0"/>
              </a:rPr>
              <a:t>attendance list</a:t>
            </a:r>
            <a:r>
              <a:rPr lang="sr-Latn-RS" sz="2200" i="1" dirty="0" smtClean="0">
                <a:solidFill>
                  <a:schemeClr val="tx2"/>
                </a:solidFill>
                <a:latin typeface="Book Antiqua" pitchFamily="18" charset="0"/>
              </a:rPr>
              <a:t>)</a:t>
            </a:r>
            <a:r>
              <a:rPr lang="en-US" sz="2200" i="1" dirty="0" smtClean="0">
                <a:solidFill>
                  <a:schemeClr val="tx2"/>
                </a:solidFill>
                <a:latin typeface="Book Antiqua" pitchFamily="18" charset="0"/>
              </a:rPr>
              <a:t>, agendas, tangible outputs/products, minutes of meetings</a:t>
            </a:r>
            <a:r>
              <a:rPr lang="en-US" sz="2200" kern="0" dirty="0" smtClean="0">
                <a:latin typeface="Book Antiqua" pitchFamily="18" charset="0"/>
                <a:cs typeface="Times New Roman" pitchFamily="18" charset="0"/>
              </a:rPr>
              <a:t>) </a:t>
            </a:r>
            <a:r>
              <a:rPr lang="en-GB" sz="2200" b="1" u="sng" dirty="0" smtClean="0">
                <a:solidFill>
                  <a:srgbClr val="FF0000"/>
                </a:solidFill>
                <a:latin typeface="Book Antiqua" pitchFamily="18" charset="0"/>
                <a:cs typeface="Times New Roman" pitchFamily="18" charset="0"/>
              </a:rPr>
              <a:t>Certified copy</a:t>
            </a:r>
            <a:endParaRPr lang="x-none" sz="2200" kern="0" smtClean="0">
              <a:latin typeface="Book Antiqua" pitchFamily="18" charset="0"/>
              <a:cs typeface="Times New Roman" pitchFamily="18" charset="0"/>
            </a:endParaRPr>
          </a:p>
          <a:p>
            <a:pPr eaLnBrk="0" hangingPunct="0">
              <a:buFontTx/>
              <a:buChar char="•"/>
              <a:defRPr/>
            </a:pPr>
            <a:r>
              <a:rPr lang="en-US" sz="2200" b="1" kern="0" dirty="0" smtClean="0">
                <a:latin typeface="Book Antiqua" pitchFamily="18" charset="0"/>
                <a:cs typeface="Times New Roman" pitchFamily="18" charset="0"/>
              </a:rPr>
              <a:t>P</a:t>
            </a:r>
            <a:r>
              <a:rPr lang="x-none" sz="2200" b="1" kern="0" smtClean="0">
                <a:latin typeface="Book Antiqua" pitchFamily="18" charset="0"/>
                <a:cs typeface="Times New Roman" pitchFamily="18" charset="0"/>
              </a:rPr>
              <a:t>roof of payment </a:t>
            </a:r>
            <a:r>
              <a:rPr lang="x-none" sz="2200" kern="0" smtClean="0">
                <a:latin typeface="Book Antiqua" pitchFamily="18" charset="0"/>
                <a:cs typeface="Times New Roman" pitchFamily="18" charset="0"/>
              </a:rPr>
              <a:t>for travel costs (bank statement)</a:t>
            </a:r>
            <a:r>
              <a:rPr lang="en-US" sz="2200" kern="0" dirty="0" smtClean="0">
                <a:latin typeface="Book Antiqua" pitchFamily="18" charset="0"/>
                <a:cs typeface="Times New Roman" pitchFamily="18" charset="0"/>
              </a:rPr>
              <a:t> </a:t>
            </a:r>
            <a:r>
              <a:rPr lang="en-GB" sz="2200" b="1" u="sng" dirty="0" smtClean="0">
                <a:solidFill>
                  <a:srgbClr val="FF0000"/>
                </a:solidFill>
                <a:latin typeface="Book Antiqua" pitchFamily="18" charset="0"/>
                <a:cs typeface="Times New Roman" pitchFamily="18" charset="0"/>
              </a:rPr>
              <a:t>Certified copy</a:t>
            </a:r>
            <a:endParaRPr lang="x-none" sz="2200" kern="0" smtClean="0">
              <a:latin typeface="Book Antiqua" pitchFamily="18" charset="0"/>
              <a:cs typeface="Times New Roman" pitchFamily="18" charset="0"/>
            </a:endParaRPr>
          </a:p>
          <a:p>
            <a:pPr eaLnBrk="0" hangingPunct="0">
              <a:buFontTx/>
              <a:buChar char="•"/>
              <a:defRPr/>
            </a:pPr>
            <a:r>
              <a:rPr lang="en-US" sz="2200" b="1" kern="0" dirty="0" smtClean="0">
                <a:latin typeface="Book Antiqua" pitchFamily="18" charset="0"/>
                <a:cs typeface="Times New Roman" pitchFamily="18" charset="0"/>
              </a:rPr>
              <a:t>P</a:t>
            </a:r>
            <a:r>
              <a:rPr lang="x-none" sz="2200" b="1" kern="0" smtClean="0">
                <a:latin typeface="Book Antiqua" pitchFamily="18" charset="0"/>
                <a:cs typeface="Times New Roman" pitchFamily="18" charset="0"/>
              </a:rPr>
              <a:t>roof of payment </a:t>
            </a:r>
            <a:r>
              <a:rPr lang="x-none" sz="2200" kern="0" smtClean="0">
                <a:latin typeface="Book Antiqua" pitchFamily="18" charset="0"/>
                <a:cs typeface="Times New Roman" pitchFamily="18" charset="0"/>
              </a:rPr>
              <a:t>for stay cost (bank statement)</a:t>
            </a:r>
            <a:r>
              <a:rPr lang="en-US" sz="2200" kern="0" dirty="0" smtClean="0">
                <a:latin typeface="Book Antiqua" pitchFamily="18" charset="0"/>
                <a:cs typeface="Times New Roman" pitchFamily="18" charset="0"/>
              </a:rPr>
              <a:t> </a:t>
            </a:r>
            <a:r>
              <a:rPr lang="en-GB" sz="2200" b="1" u="sng" dirty="0" smtClean="0">
                <a:solidFill>
                  <a:srgbClr val="FF0000"/>
                </a:solidFill>
                <a:latin typeface="Book Antiqua" pitchFamily="18" charset="0"/>
                <a:cs typeface="Times New Roman" pitchFamily="18" charset="0"/>
              </a:rPr>
              <a:t>Certified copy</a:t>
            </a:r>
            <a:endParaRPr lang="x-none" sz="2200" kern="0" smtClean="0">
              <a:latin typeface="Book Antiqua" pitchFamily="18" charset="0"/>
              <a:cs typeface="Times New Roman" pitchFamily="18" charset="0"/>
            </a:endParaRPr>
          </a:p>
          <a:p>
            <a:pPr eaLnBrk="0" hangingPunct="0">
              <a:buFontTx/>
              <a:buChar char="•"/>
              <a:defRPr/>
            </a:pPr>
            <a:r>
              <a:rPr lang="en-US" sz="2200" b="1" kern="0" dirty="0" smtClean="0">
                <a:latin typeface="Book Antiqua" pitchFamily="18" charset="0"/>
                <a:cs typeface="Times New Roman" pitchFamily="18" charset="0"/>
              </a:rPr>
              <a:t>P</a:t>
            </a:r>
            <a:r>
              <a:rPr lang="x-none" sz="2200" b="1" kern="0" smtClean="0">
                <a:latin typeface="Book Antiqua" pitchFamily="18" charset="0"/>
                <a:cs typeface="Times New Roman" pitchFamily="18" charset="0"/>
              </a:rPr>
              <a:t>roof of payment </a:t>
            </a:r>
            <a:r>
              <a:rPr lang="x-none" sz="2200" kern="0" smtClean="0">
                <a:latin typeface="Book Antiqua" pitchFamily="18" charset="0"/>
                <a:cs typeface="Times New Roman" pitchFamily="18" charset="0"/>
              </a:rPr>
              <a:t>for taxes (if any)</a:t>
            </a:r>
            <a:r>
              <a:rPr lang="en-US" sz="2200" kern="0" dirty="0" smtClean="0">
                <a:latin typeface="Book Antiqua" pitchFamily="18" charset="0"/>
                <a:cs typeface="Times New Roman" pitchFamily="18" charset="0"/>
              </a:rPr>
              <a:t> </a:t>
            </a:r>
            <a:r>
              <a:rPr lang="en-GB" sz="2200" b="1" u="sng" dirty="0" smtClean="0">
                <a:solidFill>
                  <a:srgbClr val="FF0000"/>
                </a:solidFill>
                <a:latin typeface="Book Antiqua" pitchFamily="18" charset="0"/>
                <a:cs typeface="Times New Roman" pitchFamily="18" charset="0"/>
              </a:rPr>
              <a:t>Certified copy</a:t>
            </a:r>
            <a:endParaRPr lang="x-none" sz="2200" kern="0" smtClean="0">
              <a:latin typeface="Book Antiqua" pitchFamily="18" charset="0"/>
              <a:cs typeface="Times New Roman" pitchFamily="18" charset="0"/>
            </a:endParaRPr>
          </a:p>
          <a:p>
            <a:pPr eaLnBrk="0" hangingPunct="0">
              <a:buNone/>
              <a:defRPr/>
            </a:pPr>
            <a:endParaRPr lang="en-US" sz="2000" kern="0" dirty="0" smtClean="0">
              <a:latin typeface="Book Antiqua" pitchFamily="18" charset="0"/>
              <a:cs typeface="Times New Roman" pitchFamily="18" charset="0"/>
            </a:endParaRPr>
          </a:p>
          <a:p>
            <a:pPr algn="just">
              <a:buNone/>
            </a:pPr>
            <a:endParaRPr lang="en-US" sz="2600" dirty="0" smtClean="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4"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B6F15528-21DE-4FAA-801E-634DDDAF4B2B}" type="slidenum">
              <a:rPr lang="en-US" smtClean="0"/>
              <a:pPr/>
              <a:t>11</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pic>
        <p:nvPicPr>
          <p:cNvPr id="8" name="Picture 3"/>
          <p:cNvPicPr>
            <a:picLocks noChangeAspect="1" noChangeArrowheads="1"/>
          </p:cNvPicPr>
          <p:nvPr/>
        </p:nvPicPr>
        <p:blipFill>
          <a:blip r:embed="rId4"/>
          <a:srcRect/>
          <a:stretch>
            <a:fillRect/>
          </a:stretch>
        </p:blipFill>
        <p:spPr bwMode="auto">
          <a:xfrm>
            <a:off x="4267200" y="76200"/>
            <a:ext cx="4762500" cy="6781800"/>
          </a:xfrm>
          <a:prstGeom prst="rect">
            <a:avLst/>
          </a:prstGeom>
          <a:noFill/>
          <a:ln w="9525">
            <a:noFill/>
            <a:miter lim="800000"/>
            <a:headEnd/>
            <a:tailEnd/>
          </a:ln>
        </p:spPr>
      </p:pic>
      <p:grpSp>
        <p:nvGrpSpPr>
          <p:cNvPr id="2" name="Group 2"/>
          <p:cNvGrpSpPr>
            <a:grpSpLocks/>
          </p:cNvGrpSpPr>
          <p:nvPr/>
        </p:nvGrpSpPr>
        <p:grpSpPr bwMode="auto">
          <a:xfrm>
            <a:off x="1357313" y="315913"/>
            <a:ext cx="5500687" cy="2655887"/>
            <a:chOff x="357158" y="0"/>
            <a:chExt cx="5500726" cy="2655350"/>
          </a:xfrm>
        </p:grpSpPr>
        <p:sp>
          <p:nvSpPr>
            <p:cNvPr id="14" name="Oval 13"/>
            <p:cNvSpPr/>
            <p:nvPr/>
          </p:nvSpPr>
          <p:spPr>
            <a:xfrm>
              <a:off x="3357554" y="0"/>
              <a:ext cx="2500330" cy="64280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p>
          </p:txBody>
        </p:sp>
        <p:cxnSp>
          <p:nvCxnSpPr>
            <p:cNvPr id="15" name="Straight Arrow Connector 14"/>
            <p:cNvCxnSpPr/>
            <p:nvPr/>
          </p:nvCxnSpPr>
          <p:spPr>
            <a:xfrm flipV="1">
              <a:off x="1214414" y="499961"/>
              <a:ext cx="2286016" cy="164273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 name="Rectangle 5"/>
            <p:cNvSpPr>
              <a:spLocks noChangeArrowheads="1"/>
            </p:cNvSpPr>
            <p:nvPr/>
          </p:nvSpPr>
          <p:spPr bwMode="auto">
            <a:xfrm>
              <a:off x="357158" y="2285992"/>
              <a:ext cx="2478780" cy="369358"/>
            </a:xfrm>
            <a:prstGeom prst="rect">
              <a:avLst/>
            </a:prstGeom>
            <a:noFill/>
            <a:ln w="9525">
              <a:noFill/>
              <a:miter lim="800000"/>
              <a:headEnd/>
              <a:tailEnd/>
            </a:ln>
          </p:spPr>
          <p:txBody>
            <a:bodyPr>
              <a:spAutoFit/>
            </a:bodyPr>
            <a:lstStyle/>
            <a:p>
              <a:r>
                <a:rPr lang="nl-BE" b="1" u="sng" dirty="0">
                  <a:latin typeface="Book Antiqua" pitchFamily="18" charset="0"/>
                  <a:cs typeface="Times New Roman" pitchFamily="18" charset="0"/>
                </a:rPr>
                <a:t>Example 2</a:t>
              </a:r>
              <a:endParaRPr lang="en-US" dirty="0">
                <a:latin typeface="Book Antiqua" pitchFamily="18" charset="0"/>
              </a:endParaRPr>
            </a:p>
          </p:txBody>
        </p:sp>
      </p:grpSp>
      <p:sp>
        <p:nvSpPr>
          <p:cNvPr id="17" name="Rectangle 6"/>
          <p:cNvSpPr>
            <a:spLocks noChangeArrowheads="1"/>
          </p:cNvSpPr>
          <p:nvPr/>
        </p:nvSpPr>
        <p:spPr bwMode="auto">
          <a:xfrm>
            <a:off x="4964113" y="544513"/>
            <a:ext cx="1665287" cy="369887"/>
          </a:xfrm>
          <a:prstGeom prst="rect">
            <a:avLst/>
          </a:prstGeom>
          <a:noFill/>
          <a:ln w="9525">
            <a:noFill/>
            <a:miter lim="800000"/>
            <a:headEnd/>
            <a:tailEnd/>
          </a:ln>
        </p:spPr>
        <p:txBody>
          <a:bodyPr wrap="none">
            <a:spAutoFit/>
          </a:bodyPr>
          <a:lstStyle/>
          <a:p>
            <a:pPr algn="just"/>
            <a:r>
              <a:rPr lang="en-US" b="1">
                <a:solidFill>
                  <a:srgbClr val="FF0000"/>
                </a:solidFill>
                <a:latin typeface="Times New Roman" pitchFamily="18" charset="0"/>
                <a:cs typeface="Times New Roman" pitchFamily="18" charset="0"/>
              </a:rPr>
              <a:t>P9 – ITR– 001</a:t>
            </a:r>
          </a:p>
        </p:txBody>
      </p:sp>
      <p:sp>
        <p:nvSpPr>
          <p:cNvPr id="18" name="Rectangle 7"/>
          <p:cNvSpPr>
            <a:spLocks noChangeArrowheads="1"/>
          </p:cNvSpPr>
          <p:nvPr/>
        </p:nvSpPr>
        <p:spPr bwMode="auto">
          <a:xfrm>
            <a:off x="0" y="3286125"/>
            <a:ext cx="4714875" cy="369888"/>
          </a:xfrm>
          <a:prstGeom prst="rect">
            <a:avLst/>
          </a:prstGeom>
          <a:noFill/>
          <a:ln w="9525">
            <a:noFill/>
            <a:miter lim="800000"/>
            <a:headEnd/>
            <a:tailEnd/>
          </a:ln>
        </p:spPr>
        <p:txBody>
          <a:bodyPr>
            <a:spAutoFit/>
          </a:bodyPr>
          <a:lstStyle/>
          <a:p>
            <a:r>
              <a:rPr lang="en-US" b="1" dirty="0">
                <a:latin typeface="Book Antiqua" pitchFamily="18" charset="0"/>
                <a:cs typeface="Times New Roman" pitchFamily="18" charset="0"/>
              </a:rPr>
              <a:t>573806-EPP-1-2016-1-RS-EPPKA2-CBHE-JP</a:t>
            </a:r>
          </a:p>
        </p:txBody>
      </p:sp>
      <p:cxnSp>
        <p:nvCxnSpPr>
          <p:cNvPr id="19" name="Straight Arrow Connector 18"/>
          <p:cNvCxnSpPr/>
          <p:nvPr/>
        </p:nvCxnSpPr>
        <p:spPr>
          <a:xfrm flipV="1">
            <a:off x="3352800" y="762000"/>
            <a:ext cx="3733800" cy="2628900"/>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Oval 19"/>
          <p:cNvSpPr/>
          <p:nvPr/>
        </p:nvSpPr>
        <p:spPr bwMode="auto">
          <a:xfrm>
            <a:off x="4419600" y="4953000"/>
            <a:ext cx="3929063" cy="642938"/>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a:p>
        </p:txBody>
      </p:sp>
      <p:sp>
        <p:nvSpPr>
          <p:cNvPr id="21" name="Rectangle 5"/>
          <p:cNvSpPr>
            <a:spLocks noChangeArrowheads="1"/>
          </p:cNvSpPr>
          <p:nvPr/>
        </p:nvSpPr>
        <p:spPr bwMode="auto">
          <a:xfrm>
            <a:off x="1143000" y="5638800"/>
            <a:ext cx="2478088" cy="368300"/>
          </a:xfrm>
          <a:prstGeom prst="rect">
            <a:avLst/>
          </a:prstGeom>
          <a:noFill/>
          <a:ln w="9525">
            <a:noFill/>
            <a:miter lim="800000"/>
            <a:headEnd/>
            <a:tailEnd/>
          </a:ln>
        </p:spPr>
        <p:txBody>
          <a:bodyPr>
            <a:spAutoFit/>
          </a:bodyPr>
          <a:lstStyle/>
          <a:p>
            <a:r>
              <a:rPr lang="nl-BE" b="1" u="sng" dirty="0">
                <a:latin typeface="Book Antiqua" pitchFamily="18" charset="0"/>
                <a:cs typeface="Times New Roman" pitchFamily="18" charset="0"/>
              </a:rPr>
              <a:t>Short description</a:t>
            </a:r>
            <a:endParaRPr lang="en-US" dirty="0">
              <a:latin typeface="Book Antiqua" pitchFamily="18" charset="0"/>
            </a:endParaRPr>
          </a:p>
        </p:txBody>
      </p:sp>
      <p:cxnSp>
        <p:nvCxnSpPr>
          <p:cNvPr id="22" name="Straight Arrow Connector 21"/>
          <p:cNvCxnSpPr>
            <a:endCxn id="20" idx="2"/>
          </p:cNvCxnSpPr>
          <p:nvPr/>
        </p:nvCxnSpPr>
        <p:spPr>
          <a:xfrm flipV="1">
            <a:off x="2667000" y="5275263"/>
            <a:ext cx="1752600" cy="45085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3" name="Rectangle 22"/>
          <p:cNvSpPr/>
          <p:nvPr/>
        </p:nvSpPr>
        <p:spPr>
          <a:xfrm>
            <a:off x="304800" y="4191000"/>
            <a:ext cx="3276600" cy="1477328"/>
          </a:xfrm>
          <a:prstGeom prst="rect">
            <a:avLst/>
          </a:prstGeom>
        </p:spPr>
        <p:txBody>
          <a:bodyPr>
            <a:spAutoFit/>
          </a:bodyPr>
          <a:lstStyle/>
          <a:p>
            <a:pPr fontAlgn="auto">
              <a:spcBef>
                <a:spcPts val="0"/>
              </a:spcBef>
              <a:spcAft>
                <a:spcPts val="0"/>
              </a:spcAft>
              <a:defRPr/>
            </a:pPr>
            <a:r>
              <a:rPr lang="x-none" b="1" u="sng" kern="0">
                <a:solidFill>
                  <a:srgbClr val="FF0000"/>
                </a:solidFill>
                <a:latin typeface="Book Antiqua" pitchFamily="18" charset="0"/>
                <a:cs typeface="Times New Roman" pitchFamily="18" charset="0"/>
              </a:rPr>
              <a:t>All documents to be delivered </a:t>
            </a:r>
            <a:r>
              <a:rPr lang="x-none" b="1" u="sng" kern="0" smtClean="0">
                <a:solidFill>
                  <a:srgbClr val="FF0000"/>
                </a:solidFill>
                <a:latin typeface="Book Antiqua" pitchFamily="18" charset="0"/>
                <a:cs typeface="Times New Roman" pitchFamily="18" charset="0"/>
              </a:rPr>
              <a:t>in</a:t>
            </a:r>
            <a:r>
              <a:rPr lang="sr-Latn-RS" b="1" u="sng" kern="0" dirty="0" smtClean="0">
                <a:solidFill>
                  <a:srgbClr val="FF0000"/>
                </a:solidFill>
                <a:latin typeface="Book Antiqua" pitchFamily="18" charset="0"/>
                <a:cs typeface="Times New Roman" pitchFamily="18" charset="0"/>
              </a:rPr>
              <a:t> three</a:t>
            </a:r>
            <a:r>
              <a:rPr lang="x-none" b="1" u="sng" kern="0" smtClean="0">
                <a:solidFill>
                  <a:srgbClr val="FF0000"/>
                </a:solidFill>
                <a:latin typeface="Book Antiqua" pitchFamily="18" charset="0"/>
                <a:cs typeface="Times New Roman" pitchFamily="18" charset="0"/>
              </a:rPr>
              <a:t> </a:t>
            </a:r>
            <a:r>
              <a:rPr lang="x-none" b="1" u="sng" kern="0">
                <a:solidFill>
                  <a:srgbClr val="FF0000"/>
                </a:solidFill>
                <a:latin typeface="Book Antiqua" pitchFamily="18" charset="0"/>
                <a:cs typeface="Times New Roman" pitchFamily="18" charset="0"/>
              </a:rPr>
              <a:t>hard copies and certified (</a:t>
            </a:r>
            <a:r>
              <a:rPr lang="en-US" b="1" u="sng" kern="0" dirty="0">
                <a:solidFill>
                  <a:srgbClr val="FF0000"/>
                </a:solidFill>
                <a:latin typeface="Book Antiqua" pitchFamily="18" charset="0"/>
                <a:cs typeface="Times New Roman" pitchFamily="18" charset="0"/>
              </a:rPr>
              <a:t>true copy of the primary document</a:t>
            </a:r>
            <a:r>
              <a:rPr lang="x-none" b="1" u="sng" kern="0">
                <a:solidFill>
                  <a:srgbClr val="FF0000"/>
                </a:solidFill>
                <a:latin typeface="Book Antiqua" pitchFamily="18" charset="0"/>
                <a:cs typeface="Times New Roman" pitchFamily="18" charset="0"/>
              </a:rPr>
              <a:t>)</a:t>
            </a:r>
            <a:endParaRPr lang="en-US" dirty="0">
              <a:latin typeface="Book Antiqua" pitchFamily="18" charset="0"/>
              <a:cs typeface="Arial" pitchFamily="34"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03300"/>
            <a:ext cx="8458200" cy="749300"/>
          </a:xfrm>
        </p:spPr>
        <p:txBody>
          <a:bodyPr>
            <a:normAutofit fontScale="90000"/>
          </a:bodyPr>
          <a:lstStyle/>
          <a:p>
            <a:r>
              <a:rPr lang="nl-BE" dirty="0" smtClean="0">
                <a:solidFill>
                  <a:srgbClr val="419182"/>
                </a:solidFill>
                <a:latin typeface="Book Antiqua" panose="02040602050305030304" pitchFamily="18" charset="0"/>
              </a:rPr>
              <a:t>Equipment - Supporting documents</a:t>
            </a:r>
            <a:r>
              <a:rPr lang="nl-BE" b="1" dirty="0" smtClean="0">
                <a:latin typeface="Times New Roman" pitchFamily="18" charset="0"/>
                <a:cs typeface="Times New Roman" pitchFamily="18" charset="0"/>
              </a:rPr>
              <a:t/>
            </a:r>
            <a:br>
              <a:rPr lang="nl-BE" b="1" dirty="0" smtClean="0">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p:txBody>
          <a:bodyPr>
            <a:noAutofit/>
          </a:bodyPr>
          <a:lstStyle/>
          <a:p>
            <a:pPr algn="just" fontAlgn="auto">
              <a:spcBef>
                <a:spcPts val="0"/>
              </a:spcBef>
              <a:spcAft>
                <a:spcPts val="0"/>
              </a:spcAft>
              <a:defRPr/>
            </a:pPr>
            <a:r>
              <a:rPr lang="en-US" sz="1600" dirty="0" smtClean="0">
                <a:latin typeface="Book Antiqua" pitchFamily="18" charset="0"/>
                <a:cs typeface="Times New Roman" pitchFamily="18" charset="0"/>
              </a:rPr>
              <a:t>For the purposes of any financial evaluation and/or audit, beneficiaries will have to be able to justify / prove the following elements:</a:t>
            </a:r>
            <a:endParaRPr lang="sr-Latn-RS" sz="1600" dirty="0" smtClean="0">
              <a:latin typeface="Book Antiqua" pitchFamily="18" charset="0"/>
              <a:cs typeface="Times New Roman" pitchFamily="18" charset="0"/>
            </a:endParaRPr>
          </a:p>
          <a:p>
            <a:pPr algn="just" fontAlgn="auto">
              <a:spcBef>
                <a:spcPts val="0"/>
              </a:spcBef>
              <a:spcAft>
                <a:spcPts val="0"/>
              </a:spcAft>
              <a:defRPr/>
            </a:pPr>
            <a:endParaRPr lang="en-US" sz="1600" dirty="0" smtClean="0">
              <a:latin typeface="Book Antiqua" pitchFamily="18" charset="0"/>
              <a:cs typeface="Times New Roman" pitchFamily="18" charset="0"/>
            </a:endParaRPr>
          </a:p>
          <a:p>
            <a:pPr algn="just">
              <a:spcBef>
                <a:spcPts val="0"/>
              </a:spcBef>
              <a:buFont typeface="Arial" charset="0"/>
              <a:buChar char="•"/>
              <a:defRPr/>
            </a:pPr>
            <a:r>
              <a:rPr lang="en-US" sz="1600" dirty="0" smtClean="0">
                <a:latin typeface="Book Antiqua" pitchFamily="18" charset="0"/>
                <a:cs typeface="Times New Roman" pitchFamily="18" charset="0"/>
              </a:rPr>
              <a:t> The declared costs are identifiable and verifiable, in </a:t>
            </a:r>
            <a:r>
              <a:rPr lang="en-US" sz="1600" b="1" u="sng" dirty="0" smtClean="0">
                <a:latin typeface="Book Antiqua" pitchFamily="18" charset="0"/>
                <a:cs typeface="Times New Roman" pitchFamily="18" charset="0"/>
              </a:rPr>
              <a:t>particular being recorded</a:t>
            </a:r>
            <a:r>
              <a:rPr lang="en-US" sz="1600" b="1" dirty="0" smtClean="0">
                <a:latin typeface="Book Antiqua" pitchFamily="18" charset="0"/>
                <a:cs typeface="Times New Roman" pitchFamily="18" charset="0"/>
              </a:rPr>
              <a:t> </a:t>
            </a:r>
            <a:r>
              <a:rPr lang="en-US" sz="1600" dirty="0" smtClean="0">
                <a:latin typeface="Book Antiqua" pitchFamily="18" charset="0"/>
                <a:cs typeface="Times New Roman" pitchFamily="18" charset="0"/>
              </a:rPr>
              <a:t>in the accounting system of the Beneficiary.</a:t>
            </a:r>
            <a:endParaRPr lang="sr-Latn-RS" sz="1600" dirty="0" smtClean="0">
              <a:latin typeface="Book Antiqua" pitchFamily="18" charset="0"/>
              <a:cs typeface="Times New Roman" pitchFamily="18" charset="0"/>
            </a:endParaRPr>
          </a:p>
          <a:p>
            <a:pPr algn="just">
              <a:spcBef>
                <a:spcPts val="0"/>
              </a:spcBef>
              <a:buFont typeface="Arial" charset="0"/>
              <a:buChar char="•"/>
              <a:defRPr/>
            </a:pPr>
            <a:endParaRPr lang="en-US" sz="1600" dirty="0" smtClean="0">
              <a:latin typeface="Book Antiqua" pitchFamily="18" charset="0"/>
              <a:cs typeface="Times New Roman" pitchFamily="18" charset="0"/>
            </a:endParaRPr>
          </a:p>
          <a:p>
            <a:pPr algn="just">
              <a:spcBef>
                <a:spcPts val="0"/>
              </a:spcBef>
              <a:buFont typeface="Arial" charset="0"/>
              <a:buChar char="•"/>
              <a:defRPr/>
            </a:pPr>
            <a:r>
              <a:rPr lang="sr-Latn-RS" sz="1600" dirty="0" smtClean="0">
                <a:latin typeface="Book Antiqua" pitchFamily="18" charset="0"/>
                <a:cs typeface="Times New Roman" pitchFamily="18" charset="0"/>
              </a:rPr>
              <a:t> </a:t>
            </a:r>
            <a:r>
              <a:rPr lang="en-US" sz="1600" dirty="0" smtClean="0">
                <a:latin typeface="Book Antiqua" pitchFamily="18" charset="0"/>
                <a:cs typeface="Times New Roman" pitchFamily="18" charset="0"/>
              </a:rPr>
              <a:t>The equipment is </a:t>
            </a:r>
            <a:r>
              <a:rPr lang="en-US" sz="1600" b="1" u="sng" dirty="0" smtClean="0">
                <a:latin typeface="Book Antiqua" pitchFamily="18" charset="0"/>
                <a:cs typeface="Times New Roman" pitchFamily="18" charset="0"/>
              </a:rPr>
              <a:t>properly registered</a:t>
            </a:r>
            <a:r>
              <a:rPr lang="en-US" sz="1600" u="sng" dirty="0" smtClean="0">
                <a:latin typeface="Book Antiqua" pitchFamily="18" charset="0"/>
                <a:cs typeface="Times New Roman" pitchFamily="18" charset="0"/>
              </a:rPr>
              <a:t> </a:t>
            </a:r>
            <a:r>
              <a:rPr lang="en-US" sz="1600" dirty="0" smtClean="0">
                <a:latin typeface="Book Antiqua" pitchFamily="18" charset="0"/>
                <a:cs typeface="Times New Roman" pitchFamily="18" charset="0"/>
              </a:rPr>
              <a:t>in the inventory of the institution concerned. </a:t>
            </a:r>
            <a:r>
              <a:rPr lang="sr-Latn-CS" sz="1600" b="1" u="sng" dirty="0" smtClean="0">
                <a:solidFill>
                  <a:srgbClr val="FF0000"/>
                </a:solidFill>
                <a:latin typeface="Book Antiqua" pitchFamily="18" charset="0"/>
                <a:cs typeface="Times New Roman" pitchFamily="18" charset="0"/>
              </a:rPr>
              <a:t>NOTICE: </a:t>
            </a:r>
            <a:r>
              <a:rPr lang="en-US" sz="1600" b="1" u="sng" dirty="0" smtClean="0">
                <a:solidFill>
                  <a:srgbClr val="FF0000"/>
                </a:solidFill>
                <a:latin typeface="Book Antiqua" pitchFamily="18" charset="0"/>
                <a:cs typeface="Times New Roman" pitchFamily="18" charset="0"/>
              </a:rPr>
              <a:t> All equipment must be </a:t>
            </a:r>
            <a:r>
              <a:rPr lang="en-GB" sz="1600" b="1" u="sng" dirty="0" smtClean="0">
                <a:solidFill>
                  <a:srgbClr val="FF0000"/>
                </a:solidFill>
                <a:latin typeface="Book Antiqua" pitchFamily="18" charset="0"/>
                <a:cs typeface="Times New Roman" pitchFamily="18" charset="0"/>
              </a:rPr>
              <a:t>Labelled with E+ stickers</a:t>
            </a:r>
            <a:endParaRPr lang="sr-Latn-RS" sz="1600" b="1" u="sng" dirty="0" smtClean="0">
              <a:solidFill>
                <a:srgbClr val="FF0000"/>
              </a:solidFill>
              <a:latin typeface="Book Antiqua" pitchFamily="18" charset="0"/>
              <a:cs typeface="Times New Roman" pitchFamily="18" charset="0"/>
            </a:endParaRPr>
          </a:p>
          <a:p>
            <a:pPr algn="just">
              <a:spcBef>
                <a:spcPts val="0"/>
              </a:spcBef>
              <a:buFont typeface="Arial" charset="0"/>
              <a:buChar char="•"/>
              <a:defRPr/>
            </a:pPr>
            <a:endParaRPr lang="sr-Latn-CS" sz="1600" b="1" u="sng" dirty="0" smtClean="0">
              <a:solidFill>
                <a:srgbClr val="FF0000"/>
              </a:solidFill>
              <a:latin typeface="Book Antiqua" pitchFamily="18" charset="0"/>
              <a:cs typeface="Times New Roman" pitchFamily="18" charset="0"/>
            </a:endParaRPr>
          </a:p>
          <a:p>
            <a:pPr algn="just">
              <a:spcBef>
                <a:spcPts val="0"/>
              </a:spcBef>
              <a:buFont typeface="Arial" charset="0"/>
              <a:buChar char="•"/>
              <a:defRPr/>
            </a:pPr>
            <a:r>
              <a:rPr lang="sr-Latn-RS" sz="1600" dirty="0" smtClean="0">
                <a:latin typeface="Book Antiqua" pitchFamily="18" charset="0"/>
                <a:cs typeface="Times New Roman" pitchFamily="18" charset="0"/>
              </a:rPr>
              <a:t> </a:t>
            </a:r>
            <a:r>
              <a:rPr lang="en-US" sz="1600" dirty="0" smtClean="0">
                <a:latin typeface="Book Antiqua" pitchFamily="18" charset="0"/>
                <a:cs typeface="Times New Roman" pitchFamily="18" charset="0"/>
              </a:rPr>
              <a:t>The following should be retained with the project accounts: </a:t>
            </a:r>
            <a:r>
              <a:rPr lang="en-US" sz="1600" b="1" dirty="0" smtClean="0">
                <a:latin typeface="Book Antiqua" pitchFamily="18" charset="0"/>
                <a:cs typeface="Times New Roman" pitchFamily="18" charset="0"/>
              </a:rPr>
              <a:t>Invoice(s)</a:t>
            </a:r>
            <a:r>
              <a:rPr lang="en-US" sz="1600" dirty="0" smtClean="0">
                <a:latin typeface="Book Antiqua" pitchFamily="18" charset="0"/>
                <a:cs typeface="Times New Roman" pitchFamily="18" charset="0"/>
              </a:rPr>
              <a:t> for all purchased equipment (please note that order </a:t>
            </a:r>
            <a:r>
              <a:rPr lang="en-US" sz="1600" b="1" dirty="0" smtClean="0">
                <a:latin typeface="Book Antiqua" pitchFamily="18" charset="0"/>
                <a:cs typeface="Times New Roman" pitchFamily="18" charset="0"/>
              </a:rPr>
              <a:t>forms, pro-forma invoices</a:t>
            </a:r>
            <a:r>
              <a:rPr lang="en-US" sz="1600" dirty="0" smtClean="0">
                <a:latin typeface="Book Antiqua" pitchFamily="18" charset="0"/>
                <a:cs typeface="Times New Roman" pitchFamily="18" charset="0"/>
              </a:rPr>
              <a:t>, quotations or estimates are not considered as proof of expenditure). </a:t>
            </a:r>
            <a:r>
              <a:rPr lang="en-GB" sz="1600" b="1" u="sng" dirty="0" smtClean="0">
                <a:solidFill>
                  <a:srgbClr val="FF0000"/>
                </a:solidFill>
                <a:latin typeface="Book Antiqua" pitchFamily="18" charset="0"/>
                <a:cs typeface="Times New Roman" pitchFamily="18" charset="0"/>
              </a:rPr>
              <a:t>Certified copy</a:t>
            </a:r>
            <a:endParaRPr lang="sr-Latn-RS" sz="1600" b="1" u="sng" dirty="0" smtClean="0">
              <a:solidFill>
                <a:srgbClr val="FF0000"/>
              </a:solidFill>
              <a:latin typeface="Book Antiqua" pitchFamily="18" charset="0"/>
              <a:cs typeface="Times New Roman" pitchFamily="18" charset="0"/>
            </a:endParaRPr>
          </a:p>
          <a:p>
            <a:pPr algn="just">
              <a:spcBef>
                <a:spcPts val="0"/>
              </a:spcBef>
              <a:buFont typeface="Arial" charset="0"/>
              <a:buChar char="•"/>
              <a:defRPr/>
            </a:pPr>
            <a:endParaRPr lang="en-US" sz="1600" dirty="0" smtClean="0">
              <a:latin typeface="Book Antiqua" pitchFamily="18" charset="0"/>
              <a:cs typeface="Times New Roman" pitchFamily="18" charset="0"/>
            </a:endParaRPr>
          </a:p>
          <a:p>
            <a:pPr algn="just">
              <a:spcBef>
                <a:spcPts val="0"/>
              </a:spcBef>
              <a:buFont typeface="Arial" charset="0"/>
              <a:buChar char="•"/>
              <a:defRPr/>
            </a:pPr>
            <a:r>
              <a:rPr lang="sr-Latn-RS" sz="1600" b="1" kern="0" dirty="0" smtClean="0">
                <a:latin typeface="Book Antiqua" pitchFamily="18" charset="0"/>
                <a:cs typeface="Times New Roman" pitchFamily="18" charset="0"/>
              </a:rPr>
              <a:t> </a:t>
            </a:r>
            <a:r>
              <a:rPr lang="x-none" sz="1600" b="1" kern="0" smtClean="0">
                <a:latin typeface="Book Antiqua" pitchFamily="18" charset="0"/>
                <a:cs typeface="Times New Roman" pitchFamily="18" charset="0"/>
              </a:rPr>
              <a:t>VAT exemption statement</a:t>
            </a:r>
            <a:r>
              <a:rPr lang="en-US" sz="1600" b="1" kern="0" dirty="0" smtClean="0">
                <a:latin typeface="Book Antiqua" pitchFamily="18" charset="0"/>
                <a:cs typeface="Times New Roman" pitchFamily="18" charset="0"/>
              </a:rPr>
              <a:t> </a:t>
            </a:r>
            <a:r>
              <a:rPr lang="en-GB" sz="1600" b="1" u="sng" dirty="0" smtClean="0">
                <a:solidFill>
                  <a:srgbClr val="FF0000"/>
                </a:solidFill>
                <a:latin typeface="Book Antiqua" pitchFamily="18" charset="0"/>
                <a:cs typeface="Times New Roman" pitchFamily="18" charset="0"/>
              </a:rPr>
              <a:t>Certified copy</a:t>
            </a:r>
            <a:endParaRPr lang="sr-Latn-RS" sz="1600" b="1" u="sng" dirty="0" smtClean="0">
              <a:solidFill>
                <a:srgbClr val="FF0000"/>
              </a:solidFill>
              <a:latin typeface="Book Antiqua" pitchFamily="18" charset="0"/>
              <a:cs typeface="Times New Roman" pitchFamily="18" charset="0"/>
            </a:endParaRPr>
          </a:p>
          <a:p>
            <a:pPr algn="just">
              <a:spcBef>
                <a:spcPts val="0"/>
              </a:spcBef>
              <a:buFont typeface="Arial" charset="0"/>
              <a:buChar char="•"/>
              <a:defRPr/>
            </a:pPr>
            <a:endParaRPr lang="en-US" sz="1600" kern="0" dirty="0" smtClean="0">
              <a:latin typeface="Book Antiqua" pitchFamily="18" charset="0"/>
              <a:cs typeface="Times New Roman" pitchFamily="18" charset="0"/>
            </a:endParaRPr>
          </a:p>
          <a:p>
            <a:pPr algn="just">
              <a:spcBef>
                <a:spcPts val="0"/>
              </a:spcBef>
              <a:buFont typeface="Arial" charset="0"/>
              <a:buChar char="•"/>
              <a:defRPr/>
            </a:pPr>
            <a:r>
              <a:rPr lang="sr-Latn-RS" sz="1600" dirty="0" smtClean="0">
                <a:latin typeface="Book Antiqua" pitchFamily="18" charset="0"/>
                <a:cs typeface="Times New Roman" pitchFamily="18" charset="0"/>
              </a:rPr>
              <a:t> </a:t>
            </a:r>
            <a:r>
              <a:rPr lang="x-none" sz="1600" smtClean="0">
                <a:latin typeface="Book Antiqua" pitchFamily="18" charset="0"/>
                <a:cs typeface="Times New Roman" pitchFamily="18" charset="0"/>
              </a:rPr>
              <a:t>Documentation on the </a:t>
            </a:r>
            <a:r>
              <a:rPr lang="x-none" sz="1600" b="1" smtClean="0">
                <a:latin typeface="Book Antiqua" pitchFamily="18" charset="0"/>
                <a:cs typeface="Times New Roman" pitchFamily="18" charset="0"/>
              </a:rPr>
              <a:t>tendering procedure </a:t>
            </a:r>
            <a:r>
              <a:rPr lang="x-none" sz="1600" smtClean="0">
                <a:latin typeface="Book Antiqua" pitchFamily="18" charset="0"/>
                <a:cs typeface="Times New Roman" pitchFamily="18" charset="0"/>
              </a:rPr>
              <a:t>and three quotations (for more than 25000 Euros)</a:t>
            </a:r>
            <a:r>
              <a:rPr lang="en-US" sz="1600" dirty="0" smtClean="0">
                <a:latin typeface="Book Antiqua" pitchFamily="18" charset="0"/>
                <a:cs typeface="Times New Roman" pitchFamily="18" charset="0"/>
              </a:rPr>
              <a:t> </a:t>
            </a:r>
            <a:r>
              <a:rPr lang="en-GB" sz="1600" b="1" u="sng" dirty="0" smtClean="0">
                <a:solidFill>
                  <a:srgbClr val="FF0000"/>
                </a:solidFill>
                <a:latin typeface="Book Antiqua" pitchFamily="18" charset="0"/>
                <a:cs typeface="Times New Roman" pitchFamily="18" charset="0"/>
              </a:rPr>
              <a:t>Certified copy</a:t>
            </a:r>
            <a:endParaRPr lang="sr-Latn-RS" sz="1600" b="1" u="sng" dirty="0" smtClean="0">
              <a:solidFill>
                <a:srgbClr val="FF0000"/>
              </a:solidFill>
              <a:latin typeface="Book Antiqua" pitchFamily="18" charset="0"/>
              <a:cs typeface="Times New Roman" pitchFamily="18" charset="0"/>
            </a:endParaRPr>
          </a:p>
          <a:p>
            <a:pPr algn="just">
              <a:spcBef>
                <a:spcPts val="0"/>
              </a:spcBef>
              <a:buFont typeface="Arial" charset="0"/>
              <a:buChar char="•"/>
              <a:defRPr/>
            </a:pPr>
            <a:endParaRPr lang="en-US" sz="1600" dirty="0" smtClean="0">
              <a:latin typeface="Book Antiqua" pitchFamily="18" charset="0"/>
              <a:cs typeface="Times New Roman" pitchFamily="18" charset="0"/>
            </a:endParaRPr>
          </a:p>
          <a:p>
            <a:pPr algn="just">
              <a:spcBef>
                <a:spcPts val="0"/>
              </a:spcBef>
              <a:buFont typeface="Arial" charset="0"/>
              <a:buChar char="•"/>
              <a:defRPr/>
            </a:pPr>
            <a:r>
              <a:rPr lang="sr-Latn-RS" sz="1600" dirty="0" smtClean="0">
                <a:latin typeface="Book Antiqua" pitchFamily="18" charset="0"/>
                <a:cs typeface="Times New Roman" pitchFamily="18" charset="0"/>
              </a:rPr>
              <a:t> </a:t>
            </a:r>
            <a:r>
              <a:rPr lang="x-none" sz="1600" smtClean="0">
                <a:latin typeface="Book Antiqua" pitchFamily="18" charset="0"/>
                <a:cs typeface="Times New Roman" pitchFamily="18" charset="0"/>
              </a:rPr>
              <a:t>Proof of payment (bank statement)</a:t>
            </a:r>
            <a:r>
              <a:rPr lang="en-US" sz="1600" dirty="0" smtClean="0">
                <a:latin typeface="Book Antiqua" pitchFamily="18" charset="0"/>
                <a:cs typeface="Times New Roman" pitchFamily="18" charset="0"/>
              </a:rPr>
              <a:t> </a:t>
            </a:r>
            <a:r>
              <a:rPr lang="en-GB" sz="1600" b="1" u="sng" dirty="0" smtClean="0">
                <a:solidFill>
                  <a:srgbClr val="FF0000"/>
                </a:solidFill>
                <a:latin typeface="Book Antiqua" pitchFamily="18" charset="0"/>
                <a:cs typeface="Times New Roman" pitchFamily="18" charset="0"/>
              </a:rPr>
              <a:t>Certified copy</a:t>
            </a:r>
            <a:endParaRPr lang="en-US" sz="1600" dirty="0" smtClean="0">
              <a:latin typeface="Book Antiqua" pitchFamily="18" charset="0"/>
              <a:cs typeface="Times New Roman" pitchFamily="18" charset="0"/>
            </a:endParaRPr>
          </a:p>
          <a:p>
            <a:r>
              <a:rPr lang="en-US" sz="1600" i="1" dirty="0" smtClean="0">
                <a:solidFill>
                  <a:srgbClr val="FF0000"/>
                </a:solidFill>
                <a:latin typeface="Book Antiqua" pitchFamily="18" charset="0"/>
                <a:cs typeface="Times New Roman" pitchFamily="18" charset="0"/>
              </a:rPr>
              <a:t>Not foreseen in the application/budget? Prior written </a:t>
            </a:r>
            <a:r>
              <a:rPr lang="sr-Latn-RS" sz="1600" i="1" dirty="0" smtClean="0">
                <a:solidFill>
                  <a:srgbClr val="FF0000"/>
                </a:solidFill>
                <a:latin typeface="Book Antiqua" pitchFamily="18" charset="0"/>
                <a:cs typeface="Times New Roman" pitchFamily="18" charset="0"/>
              </a:rPr>
              <a:t>- &gt;</a:t>
            </a:r>
            <a:r>
              <a:rPr lang="en-US" sz="1600" b="1" i="1" dirty="0" err="1" smtClean="0">
                <a:solidFill>
                  <a:srgbClr val="FF0000"/>
                </a:solidFill>
                <a:latin typeface="Book Antiqua" pitchFamily="18" charset="0"/>
                <a:cs typeface="Times New Roman" pitchFamily="18" charset="0"/>
              </a:rPr>
              <a:t>authorisation</a:t>
            </a:r>
            <a:r>
              <a:rPr lang="en-US" sz="1600" b="1" i="1" dirty="0" smtClean="0">
                <a:solidFill>
                  <a:srgbClr val="FF0000"/>
                </a:solidFill>
                <a:latin typeface="Book Antiqua" pitchFamily="18" charset="0"/>
                <a:cs typeface="Times New Roman" pitchFamily="18" charset="0"/>
              </a:rPr>
              <a:t> from Agency</a:t>
            </a:r>
            <a:endParaRPr lang="en-US" sz="1600" b="1" dirty="0" smtClean="0">
              <a:solidFill>
                <a:srgbClr val="FF0000"/>
              </a:solidFill>
              <a:latin typeface="Book Antiqua" pitchFamily="18" charset="0"/>
              <a:cs typeface="Times New Roman" pitchFamily="18" charset="0"/>
            </a:endParaRPr>
          </a:p>
          <a:p>
            <a:pPr lvl="0" algn="just">
              <a:buNone/>
            </a:pPr>
            <a:endParaRPr lang="bs-Latn-BA" sz="2600" dirty="0" smtClean="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12</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79500"/>
            <a:ext cx="8686800" cy="749300"/>
          </a:xfrm>
        </p:spPr>
        <p:txBody>
          <a:bodyPr>
            <a:normAutofit fontScale="90000"/>
          </a:bodyPr>
          <a:lstStyle/>
          <a:p>
            <a:r>
              <a:rPr lang="nl-BE" sz="4000" dirty="0" smtClean="0">
                <a:solidFill>
                  <a:srgbClr val="419182"/>
                </a:solidFill>
                <a:latin typeface="Book Antiqua" panose="02040602050305030304" pitchFamily="18" charset="0"/>
              </a:rPr>
              <a:t>Sub</a:t>
            </a:r>
            <a:r>
              <a:rPr lang="sr-Latn-RS" sz="4000" dirty="0" smtClean="0">
                <a:solidFill>
                  <a:srgbClr val="419182"/>
                </a:solidFill>
                <a:latin typeface="Book Antiqua" panose="02040602050305030304" pitchFamily="18" charset="0"/>
              </a:rPr>
              <a:t>c</a:t>
            </a:r>
            <a:r>
              <a:rPr lang="nl-BE" sz="4000" dirty="0" smtClean="0">
                <a:solidFill>
                  <a:srgbClr val="419182"/>
                </a:solidFill>
                <a:latin typeface="Book Antiqua" panose="02040602050305030304" pitchFamily="18" charset="0"/>
              </a:rPr>
              <a:t>ontrating</a:t>
            </a:r>
            <a:r>
              <a:rPr lang="sr-Latn-RS" sz="4000" dirty="0" smtClean="0">
                <a:solidFill>
                  <a:srgbClr val="419182"/>
                </a:solidFill>
                <a:latin typeface="Book Antiqua" panose="02040602050305030304" pitchFamily="18" charset="0"/>
              </a:rPr>
              <a:t> </a:t>
            </a:r>
            <a:r>
              <a:rPr lang="nl-BE" sz="4000" dirty="0" smtClean="0">
                <a:solidFill>
                  <a:srgbClr val="419182"/>
                </a:solidFill>
                <a:latin typeface="Book Antiqua" panose="02040602050305030304" pitchFamily="18" charset="0"/>
              </a:rPr>
              <a:t>-</a:t>
            </a:r>
            <a:r>
              <a:rPr lang="sr-Latn-RS" sz="4000" dirty="0" smtClean="0">
                <a:solidFill>
                  <a:srgbClr val="419182"/>
                </a:solidFill>
                <a:latin typeface="Book Antiqua" panose="02040602050305030304" pitchFamily="18" charset="0"/>
              </a:rPr>
              <a:t> </a:t>
            </a:r>
            <a:r>
              <a:rPr lang="nl-BE" sz="4000" dirty="0" smtClean="0">
                <a:solidFill>
                  <a:srgbClr val="419182"/>
                </a:solidFill>
                <a:latin typeface="Book Antiqua" panose="02040602050305030304" pitchFamily="18" charset="0"/>
              </a:rPr>
              <a:t>Supporting documents</a:t>
            </a:r>
            <a:r>
              <a:rPr lang="nl-BE" b="1" dirty="0" smtClean="0">
                <a:latin typeface="Times New Roman" pitchFamily="18" charset="0"/>
                <a:cs typeface="Times New Roman" pitchFamily="18" charset="0"/>
              </a:rPr>
              <a:t/>
            </a:r>
            <a:br>
              <a:rPr lang="nl-BE" b="1" dirty="0" smtClean="0">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p:txBody>
          <a:bodyPr>
            <a:noAutofit/>
          </a:bodyPr>
          <a:lstStyle/>
          <a:p>
            <a:pPr algn="just"/>
            <a:r>
              <a:rPr lang="en-US" sz="2000" dirty="0" smtClean="0">
                <a:latin typeface="Book Antiqua" pitchFamily="18" charset="0"/>
                <a:cs typeface="Times New Roman" pitchFamily="18" charset="0"/>
              </a:rPr>
              <a:t>Typical activities which may be sub-contracted (provided they are not carried out by beneficiaries' staff):</a:t>
            </a:r>
          </a:p>
          <a:p>
            <a:pPr algn="just"/>
            <a:endParaRPr lang="en-US" sz="2000" dirty="0" smtClean="0">
              <a:latin typeface="Book Antiqua" pitchFamily="18" charset="0"/>
              <a:cs typeface="Times New Roman" pitchFamily="18" charset="0"/>
            </a:endParaRPr>
          </a:p>
          <a:p>
            <a:pPr algn="just">
              <a:buFont typeface="Arial" charset="0"/>
              <a:buChar char="•"/>
            </a:pPr>
            <a:r>
              <a:rPr lang="en-US" sz="2000" dirty="0" smtClean="0">
                <a:latin typeface="Book Antiqua" pitchFamily="18" charset="0"/>
                <a:cs typeface="Times New Roman" pitchFamily="18" charset="0"/>
              </a:rPr>
              <a:t> Evaluation activities and auditing</a:t>
            </a:r>
          </a:p>
          <a:p>
            <a:pPr algn="just">
              <a:buFont typeface="Arial" charset="0"/>
              <a:buChar char="•"/>
            </a:pPr>
            <a:r>
              <a:rPr lang="en-US" sz="2000" dirty="0" smtClean="0">
                <a:latin typeface="Book Antiqua" pitchFamily="18" charset="0"/>
                <a:cs typeface="Times New Roman" pitchFamily="18" charset="0"/>
              </a:rPr>
              <a:t> IT courses</a:t>
            </a:r>
          </a:p>
          <a:p>
            <a:pPr algn="just">
              <a:buFont typeface="Arial" charset="0"/>
              <a:buChar char="•"/>
            </a:pPr>
            <a:r>
              <a:rPr lang="en-US" sz="2000" dirty="0" smtClean="0">
                <a:latin typeface="Book Antiqua" pitchFamily="18" charset="0"/>
                <a:cs typeface="Times New Roman" pitchFamily="18" charset="0"/>
              </a:rPr>
              <a:t> Language courses</a:t>
            </a:r>
          </a:p>
          <a:p>
            <a:pPr algn="just">
              <a:buFont typeface="Arial" charset="0"/>
              <a:buChar char="•"/>
            </a:pPr>
            <a:r>
              <a:rPr lang="en-US" sz="2000" dirty="0" smtClean="0">
                <a:latin typeface="Book Antiqua" pitchFamily="18" charset="0"/>
                <a:cs typeface="Times New Roman" pitchFamily="18" charset="0"/>
              </a:rPr>
              <a:t> Printing, publishing and dissemination activities</a:t>
            </a:r>
          </a:p>
          <a:p>
            <a:pPr algn="just">
              <a:buFont typeface="Arial" charset="0"/>
              <a:buChar char="•"/>
            </a:pPr>
            <a:r>
              <a:rPr lang="en-US" sz="2000" dirty="0" smtClean="0">
                <a:latin typeface="Book Antiqua" pitchFamily="18" charset="0"/>
                <a:cs typeface="Times New Roman" pitchFamily="18" charset="0"/>
              </a:rPr>
              <a:t> Translation services</a:t>
            </a:r>
          </a:p>
          <a:p>
            <a:pPr algn="just">
              <a:buFont typeface="Arial" charset="0"/>
              <a:buChar char="•"/>
            </a:pPr>
            <a:r>
              <a:rPr lang="en-US" sz="2000" dirty="0" smtClean="0">
                <a:latin typeface="Book Antiqua" pitchFamily="18" charset="0"/>
                <a:cs typeface="Times New Roman" pitchFamily="18" charset="0"/>
              </a:rPr>
              <a:t> Web design and maintenance</a:t>
            </a:r>
          </a:p>
          <a:p>
            <a:pPr algn="just">
              <a:buFont typeface="Arial" charset="0"/>
              <a:buChar char="•"/>
            </a:pPr>
            <a:r>
              <a:rPr lang="en-US" sz="2000" dirty="0" smtClean="0">
                <a:latin typeface="Book Antiqua" pitchFamily="18" charset="0"/>
                <a:cs typeface="Times New Roman" pitchFamily="18" charset="0"/>
              </a:rPr>
              <a:t> </a:t>
            </a:r>
            <a:r>
              <a:rPr lang="en-US" sz="2000" b="1" u="sng" dirty="0" smtClean="0">
                <a:latin typeface="Book Antiqua" pitchFamily="18" charset="0"/>
                <a:cs typeface="Times New Roman" pitchFamily="18" charset="0"/>
              </a:rPr>
              <a:t>Invoices, subcontracts and bank statements</a:t>
            </a:r>
            <a:r>
              <a:rPr lang="en-US" sz="2000" dirty="0" smtClean="0">
                <a:latin typeface="Book Antiqua" pitchFamily="18" charset="0"/>
                <a:cs typeface="Times New Roman" pitchFamily="18" charset="0"/>
              </a:rPr>
              <a:t> </a:t>
            </a:r>
            <a:r>
              <a:rPr lang="en-GB" sz="2000" b="1" u="sng" dirty="0" smtClean="0">
                <a:solidFill>
                  <a:srgbClr val="FF0000"/>
                </a:solidFill>
                <a:latin typeface="Book Antiqua" pitchFamily="18" charset="0"/>
                <a:cs typeface="Times New Roman" pitchFamily="18" charset="0"/>
              </a:rPr>
              <a:t>Certified copy</a:t>
            </a:r>
            <a:endParaRPr lang="sr-Latn-RS" sz="2000" b="1" u="sng" dirty="0" smtClean="0">
              <a:solidFill>
                <a:srgbClr val="FF0000"/>
              </a:solidFill>
              <a:latin typeface="Book Antiqua" pitchFamily="18" charset="0"/>
              <a:cs typeface="Times New Roman" pitchFamily="18" charset="0"/>
            </a:endParaRPr>
          </a:p>
          <a:p>
            <a:endParaRPr lang="en-US" sz="2000" dirty="0" smtClean="0">
              <a:latin typeface="Book Antiqua" pitchFamily="18" charset="0"/>
            </a:endParaRPr>
          </a:p>
          <a:p>
            <a:pPr algn="just"/>
            <a:r>
              <a:rPr lang="en-US" sz="2000" i="1" dirty="0" smtClean="0">
                <a:solidFill>
                  <a:schemeClr val="tx2"/>
                </a:solidFill>
                <a:latin typeface="Book Antiqua" pitchFamily="18" charset="0"/>
              </a:rPr>
              <a:t>Not foreseen in the application/budget? Prior written </a:t>
            </a:r>
            <a:r>
              <a:rPr lang="sr-Latn-RS" sz="2000" i="1" dirty="0" smtClean="0">
                <a:solidFill>
                  <a:schemeClr val="tx2"/>
                </a:solidFill>
                <a:latin typeface="Book Antiqua" pitchFamily="18" charset="0"/>
              </a:rPr>
              <a:t> -&gt; </a:t>
            </a:r>
            <a:r>
              <a:rPr lang="en-US" sz="2000" i="1" dirty="0" err="1" smtClean="0">
                <a:solidFill>
                  <a:schemeClr val="tx2"/>
                </a:solidFill>
                <a:latin typeface="Book Antiqua" pitchFamily="18" charset="0"/>
              </a:rPr>
              <a:t>authorisation</a:t>
            </a:r>
            <a:r>
              <a:rPr lang="en-US" sz="2000" i="1" dirty="0" smtClean="0">
                <a:solidFill>
                  <a:schemeClr val="tx2"/>
                </a:solidFill>
                <a:latin typeface="Book Antiqua" pitchFamily="18" charset="0"/>
              </a:rPr>
              <a:t> from Agency</a:t>
            </a:r>
            <a:endParaRPr lang="nl-BE" sz="2000" b="1" u="sng" dirty="0" smtClean="0">
              <a:solidFill>
                <a:schemeClr val="tx2"/>
              </a:solidFill>
              <a:latin typeface="Book Antiqua" pitchFamily="18" charset="0"/>
              <a:cs typeface="Times New Roman" pitchFamily="18" charset="0"/>
            </a:endParaRPr>
          </a:p>
          <a:p>
            <a:pPr algn="just">
              <a:buNone/>
            </a:pPr>
            <a:endParaRPr lang="en-US" sz="2200" dirty="0" smtClean="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13</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6800"/>
            <a:ext cx="8686800" cy="749300"/>
          </a:xfrm>
        </p:spPr>
        <p:txBody>
          <a:bodyPr>
            <a:normAutofit fontScale="90000"/>
          </a:bodyPr>
          <a:lstStyle/>
          <a:p>
            <a:r>
              <a:rPr lang="sr-Latn-RS" sz="4000" dirty="0" smtClean="0">
                <a:solidFill>
                  <a:srgbClr val="419182"/>
                </a:solidFill>
                <a:latin typeface="Book Antiqua" panose="02040602050305030304" pitchFamily="18" charset="0"/>
              </a:rPr>
              <a:t/>
            </a:r>
            <a:br>
              <a:rPr lang="sr-Latn-RS" sz="4000" dirty="0" smtClean="0">
                <a:solidFill>
                  <a:srgbClr val="419182"/>
                </a:solidFill>
                <a:latin typeface="Book Antiqua" panose="02040602050305030304" pitchFamily="18" charset="0"/>
              </a:rPr>
            </a:br>
            <a:r>
              <a:rPr lang="en-US" sz="4000" dirty="0" smtClean="0">
                <a:solidFill>
                  <a:srgbClr val="419182"/>
                </a:solidFill>
                <a:latin typeface="Book Antiqua" panose="02040602050305030304" pitchFamily="18" charset="0"/>
              </a:rPr>
              <a:t>Partners’ </a:t>
            </a:r>
            <a:r>
              <a:rPr lang="sr-Latn-RS" sz="4000" dirty="0" smtClean="0">
                <a:solidFill>
                  <a:srgbClr val="419182"/>
                </a:solidFill>
                <a:latin typeface="Book Antiqua" panose="02040602050305030304" pitchFamily="18" charset="0"/>
              </a:rPr>
              <a:t>r</a:t>
            </a:r>
            <a:r>
              <a:rPr lang="en-US" sz="4000" dirty="0" err="1" smtClean="0">
                <a:solidFill>
                  <a:srgbClr val="419182"/>
                </a:solidFill>
                <a:latin typeface="Book Antiqua" panose="02040602050305030304" pitchFamily="18" charset="0"/>
              </a:rPr>
              <a:t>eport</a:t>
            </a:r>
            <a:r>
              <a:rPr lang="en-US" sz="4000" dirty="0" smtClean="0">
                <a:solidFill>
                  <a:srgbClr val="419182"/>
                </a:solidFill>
                <a:latin typeface="Book Antiqua" panose="02040602050305030304" pitchFamily="18" charset="0"/>
              </a:rPr>
              <a:t/>
            </a:r>
            <a:br>
              <a:rPr lang="en-US" sz="4000" dirty="0" smtClean="0">
                <a:solidFill>
                  <a:srgbClr val="419182"/>
                </a:solidFill>
                <a:latin typeface="Book Antiqua" panose="02040602050305030304" pitchFamily="18" charset="0"/>
              </a:rPr>
            </a:br>
            <a:r>
              <a:rPr lang="nl-BE" b="1" dirty="0" smtClean="0">
                <a:latin typeface="Times New Roman" pitchFamily="18" charset="0"/>
                <a:cs typeface="Times New Roman" pitchFamily="18" charset="0"/>
              </a:rPr>
              <a:t/>
            </a:r>
            <a:br>
              <a:rPr lang="nl-BE" b="1" dirty="0" smtClean="0">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p:txBody>
          <a:bodyPr>
            <a:noAutofit/>
          </a:bodyPr>
          <a:lstStyle/>
          <a:p>
            <a:pPr eaLnBrk="0" hangingPunct="0">
              <a:defRPr/>
            </a:pPr>
            <a:r>
              <a:rPr lang="x-none" sz="2200" b="1" u="sng" kern="0" smtClean="0">
                <a:solidFill>
                  <a:schemeClr val="tx2"/>
                </a:solidFill>
                <a:latin typeface="Book Antiqua" pitchFamily="18" charset="0"/>
                <a:cs typeface="Times New Roman" pitchFamily="18" charset="0"/>
              </a:rPr>
              <a:t>Technical report</a:t>
            </a:r>
            <a:endParaRPr lang="sr-Latn-RS" sz="2200" b="1" u="sng" kern="0" dirty="0" smtClean="0">
              <a:solidFill>
                <a:schemeClr val="tx2"/>
              </a:solidFill>
              <a:latin typeface="Book Antiqua" pitchFamily="18" charset="0"/>
              <a:cs typeface="Times New Roman" pitchFamily="18" charset="0"/>
            </a:endParaRPr>
          </a:p>
          <a:p>
            <a:pPr eaLnBrk="0" hangingPunct="0">
              <a:defRPr/>
            </a:pPr>
            <a:endParaRPr lang="x-none" sz="2200" b="1" u="sng" kern="0" smtClean="0">
              <a:latin typeface="Book Antiqua" pitchFamily="18" charset="0"/>
              <a:cs typeface="Times New Roman" pitchFamily="18" charset="0"/>
            </a:endParaRPr>
          </a:p>
          <a:p>
            <a:pPr eaLnBrk="0" hangingPunct="0">
              <a:buFontTx/>
              <a:buChar char="•"/>
              <a:defRPr/>
            </a:pPr>
            <a:r>
              <a:rPr lang="x-none" sz="2200" kern="0" smtClean="0">
                <a:latin typeface="Book Antiqua" pitchFamily="18" charset="0"/>
                <a:cs typeface="Times New Roman" pitchFamily="18" charset="0"/>
              </a:rPr>
              <a:t>Reporting on the </a:t>
            </a:r>
            <a:r>
              <a:rPr lang="x-none" sz="2200" b="1" kern="0" smtClean="0">
                <a:solidFill>
                  <a:srgbClr val="FF0000"/>
                </a:solidFill>
                <a:latin typeface="Book Antiqua" pitchFamily="18" charset="0"/>
                <a:cs typeface="Times New Roman" pitchFamily="18" charset="0"/>
              </a:rPr>
              <a:t>progress of project activities </a:t>
            </a:r>
            <a:r>
              <a:rPr lang="x-none" sz="2200" kern="0" smtClean="0">
                <a:latin typeface="Book Antiqua" pitchFamily="18" charset="0"/>
                <a:cs typeface="Times New Roman" pitchFamily="18" charset="0"/>
              </a:rPr>
              <a:t>realized at the partner institution</a:t>
            </a:r>
          </a:p>
          <a:p>
            <a:pPr eaLnBrk="0" hangingPunct="0">
              <a:buFontTx/>
              <a:buChar char="•"/>
              <a:defRPr/>
            </a:pPr>
            <a:r>
              <a:rPr lang="x-none" sz="2200" kern="0" smtClean="0">
                <a:latin typeface="Book Antiqua" pitchFamily="18" charset="0"/>
                <a:cs typeface="Times New Roman" pitchFamily="18" charset="0"/>
              </a:rPr>
              <a:t>Includes progress indicators</a:t>
            </a:r>
          </a:p>
          <a:p>
            <a:pPr eaLnBrk="0" hangingPunct="0">
              <a:buFontTx/>
              <a:buChar char="•"/>
              <a:defRPr/>
            </a:pPr>
            <a:endParaRPr lang="x-none" sz="2200" kern="0" smtClean="0">
              <a:latin typeface="Book Antiqua" pitchFamily="18" charset="0"/>
              <a:cs typeface="Times New Roman" pitchFamily="18" charset="0"/>
            </a:endParaRPr>
          </a:p>
          <a:p>
            <a:pPr eaLnBrk="0" hangingPunct="0">
              <a:defRPr/>
            </a:pPr>
            <a:r>
              <a:rPr lang="x-none" sz="2200" b="1" u="sng" kern="0" smtClean="0">
                <a:solidFill>
                  <a:schemeClr val="tx2"/>
                </a:solidFill>
                <a:latin typeface="Book Antiqua" pitchFamily="18" charset="0"/>
                <a:cs typeface="Times New Roman" pitchFamily="18" charset="0"/>
              </a:rPr>
              <a:t>Financial report</a:t>
            </a:r>
            <a:r>
              <a:rPr lang="en-US" sz="2200" b="1" u="sng" kern="0" dirty="0" smtClean="0">
                <a:solidFill>
                  <a:schemeClr val="tx2"/>
                </a:solidFill>
                <a:latin typeface="Book Antiqua" pitchFamily="18" charset="0"/>
                <a:cs typeface="Times New Roman" pitchFamily="18" charset="0"/>
              </a:rPr>
              <a:t> (Excel table)</a:t>
            </a:r>
            <a:endParaRPr lang="sr-Latn-RS" sz="2200" b="1" u="sng" kern="0" dirty="0" smtClean="0">
              <a:solidFill>
                <a:schemeClr val="tx2"/>
              </a:solidFill>
              <a:latin typeface="Book Antiqua" pitchFamily="18" charset="0"/>
              <a:cs typeface="Times New Roman" pitchFamily="18" charset="0"/>
            </a:endParaRPr>
          </a:p>
          <a:p>
            <a:pPr eaLnBrk="0" hangingPunct="0">
              <a:defRPr/>
            </a:pPr>
            <a:endParaRPr lang="x-none" sz="2200" b="1" u="sng" kern="0" smtClean="0">
              <a:latin typeface="Book Antiqua" pitchFamily="18" charset="0"/>
              <a:cs typeface="Times New Roman" pitchFamily="18" charset="0"/>
            </a:endParaRPr>
          </a:p>
          <a:p>
            <a:pPr eaLnBrk="0" hangingPunct="0">
              <a:buFontTx/>
              <a:buChar char="•"/>
              <a:defRPr/>
            </a:pPr>
            <a:r>
              <a:rPr lang="x-none" sz="2200" kern="0" smtClean="0">
                <a:latin typeface="Book Antiqua" pitchFamily="18" charset="0"/>
                <a:cs typeface="Times New Roman" pitchFamily="18" charset="0"/>
              </a:rPr>
              <a:t>Declaring the amount of grant spent in the reporting period</a:t>
            </a:r>
          </a:p>
          <a:p>
            <a:pPr eaLnBrk="0" hangingPunct="0">
              <a:buFontTx/>
              <a:buChar char="•"/>
              <a:defRPr/>
            </a:pPr>
            <a:r>
              <a:rPr lang="x-none" sz="2200" kern="0" smtClean="0">
                <a:latin typeface="Book Antiqua" pitchFamily="18" charset="0"/>
                <a:cs typeface="Times New Roman" pitchFamily="18" charset="0"/>
              </a:rPr>
              <a:t>Supporting documents for all declared costs (</a:t>
            </a:r>
            <a:r>
              <a:rPr lang="x-none" sz="2200" u="sng" kern="0" smtClean="0">
                <a:latin typeface="Book Antiqua" pitchFamily="18" charset="0"/>
                <a:cs typeface="Times New Roman" pitchFamily="18" charset="0"/>
              </a:rPr>
              <a:t>hard copies</a:t>
            </a:r>
            <a:r>
              <a:rPr lang="sr-Latn-RS" sz="2200" u="sng" kern="0" dirty="0" smtClean="0">
                <a:latin typeface="Book Antiqua" pitchFamily="18" charset="0"/>
                <a:cs typeface="Times New Roman" pitchFamily="18" charset="0"/>
              </a:rPr>
              <a:t> </a:t>
            </a:r>
            <a:r>
              <a:rPr lang="x-none" sz="2200" u="sng" kern="0" smtClean="0">
                <a:latin typeface="Book Antiqua" pitchFamily="18" charset="0"/>
                <a:cs typeface="Times New Roman" pitchFamily="18" charset="0"/>
              </a:rPr>
              <a:t>= some original documents + </a:t>
            </a:r>
            <a:r>
              <a:rPr lang="en-US" sz="2200" u="sng" kern="0" dirty="0" smtClean="0">
                <a:latin typeface="Book Antiqua" pitchFamily="18" charset="0"/>
                <a:cs typeface="Times New Roman" pitchFamily="18" charset="0"/>
              </a:rPr>
              <a:t>certified</a:t>
            </a:r>
            <a:r>
              <a:rPr lang="x-none" sz="2200" u="sng" kern="0" smtClean="0">
                <a:latin typeface="Book Antiqua" pitchFamily="18" charset="0"/>
                <a:cs typeface="Times New Roman" pitchFamily="18" charset="0"/>
              </a:rPr>
              <a:t> copy</a:t>
            </a:r>
            <a:r>
              <a:rPr lang="x-none" sz="2200" kern="0" smtClean="0">
                <a:latin typeface="Book Antiqua" pitchFamily="18" charset="0"/>
                <a:cs typeface="Times New Roman" pitchFamily="18" charset="0"/>
              </a:rPr>
              <a:t>)</a:t>
            </a:r>
          </a:p>
          <a:p>
            <a:pPr algn="just">
              <a:buNone/>
            </a:pPr>
            <a:endParaRPr lang="en-US" sz="2200" dirty="0" smtClean="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14</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79500"/>
            <a:ext cx="8686800" cy="749300"/>
          </a:xfrm>
        </p:spPr>
        <p:txBody>
          <a:bodyPr>
            <a:normAutofit fontScale="90000"/>
          </a:bodyPr>
          <a:lstStyle/>
          <a:p>
            <a:r>
              <a:rPr lang="sr-Latn-RS" sz="4000" dirty="0" smtClean="0">
                <a:solidFill>
                  <a:srgbClr val="419182"/>
                </a:solidFill>
                <a:latin typeface="Book Antiqua" panose="02040602050305030304" pitchFamily="18" charset="0"/>
              </a:rPr>
              <a:t>Documentation</a:t>
            </a:r>
            <a:r>
              <a:rPr lang="nl-BE" b="1" dirty="0" smtClean="0">
                <a:latin typeface="Times New Roman" pitchFamily="18" charset="0"/>
                <a:cs typeface="Times New Roman" pitchFamily="18" charset="0"/>
              </a:rPr>
              <a:t/>
            </a:r>
            <a:br>
              <a:rPr lang="nl-BE" b="1" dirty="0" smtClean="0">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p:txBody>
          <a:bodyPr>
            <a:noAutofit/>
          </a:bodyPr>
          <a:lstStyle/>
          <a:p>
            <a:pPr algn="just"/>
            <a:r>
              <a:rPr lang="en-US" sz="2000" dirty="0" smtClean="0">
                <a:latin typeface="Book Antiqua" pitchFamily="18" charset="0"/>
              </a:rPr>
              <a:t>All financial documentation should be prepared in </a:t>
            </a:r>
            <a:r>
              <a:rPr lang="en-US" sz="2000" b="1" dirty="0" smtClean="0">
                <a:latin typeface="Book Antiqua" pitchFamily="18" charset="0"/>
              </a:rPr>
              <a:t>three</a:t>
            </a:r>
            <a:r>
              <a:rPr lang="en-US" sz="2000" dirty="0" smtClean="0">
                <a:latin typeface="Book Antiqua" pitchFamily="18" charset="0"/>
              </a:rPr>
              <a:t> hard copies for UNI + one or more copies for your HEI and sent by post at</a:t>
            </a:r>
          </a:p>
          <a:p>
            <a:endParaRPr lang="en-US" sz="1200" dirty="0" smtClean="0">
              <a:latin typeface="Book Antiqua" pitchFamily="18" charset="0"/>
            </a:endParaRPr>
          </a:p>
          <a:p>
            <a:pPr>
              <a:buNone/>
            </a:pPr>
            <a:r>
              <a:rPr lang="en-US" sz="2000" dirty="0" smtClean="0">
                <a:latin typeface="Book Antiqua" pitchFamily="18" charset="0"/>
              </a:rPr>
              <a:t>For </a:t>
            </a:r>
            <a:r>
              <a:rPr lang="en-US" sz="2000" dirty="0" err="1" smtClean="0">
                <a:latin typeface="Book Antiqua" pitchFamily="18" charset="0"/>
              </a:rPr>
              <a:t>NatRisk</a:t>
            </a:r>
            <a:endParaRPr lang="en-US" sz="2000" dirty="0" smtClean="0">
              <a:latin typeface="Book Antiqua" pitchFamily="18" charset="0"/>
            </a:endParaRPr>
          </a:p>
          <a:p>
            <a:pPr>
              <a:buNone/>
            </a:pPr>
            <a:endParaRPr lang="en-US" sz="1200" dirty="0" smtClean="0">
              <a:latin typeface="Book Antiqua" pitchFamily="18" charset="0"/>
            </a:endParaRPr>
          </a:p>
          <a:p>
            <a:pPr>
              <a:buNone/>
            </a:pPr>
            <a:r>
              <a:rPr lang="en-US" sz="2000" dirty="0" smtClean="0">
                <a:latin typeface="Book Antiqua" pitchFamily="18" charset="0"/>
              </a:rPr>
              <a:t>Milan </a:t>
            </a:r>
            <a:r>
              <a:rPr lang="en-US" sz="2000" dirty="0" err="1" smtClean="0">
                <a:latin typeface="Book Antiqua" pitchFamily="18" charset="0"/>
              </a:rPr>
              <a:t>Gocic</a:t>
            </a:r>
            <a:endParaRPr lang="en-US" sz="2000" dirty="0" smtClean="0">
              <a:latin typeface="Book Antiqua" pitchFamily="18" charset="0"/>
            </a:endParaRPr>
          </a:p>
          <a:p>
            <a:pPr>
              <a:buNone/>
            </a:pPr>
            <a:r>
              <a:rPr lang="en-US" sz="2000" dirty="0" smtClean="0">
                <a:latin typeface="Book Antiqua" pitchFamily="18" charset="0"/>
              </a:rPr>
              <a:t>University of Nis</a:t>
            </a:r>
          </a:p>
          <a:p>
            <a:pPr>
              <a:buNone/>
            </a:pPr>
            <a:r>
              <a:rPr lang="en-US" sz="2000" dirty="0" err="1" smtClean="0">
                <a:latin typeface="Book Antiqua" pitchFamily="18" charset="0"/>
              </a:rPr>
              <a:t>Univerzitetski</a:t>
            </a:r>
            <a:r>
              <a:rPr lang="en-US" sz="2000" dirty="0" smtClean="0">
                <a:latin typeface="Book Antiqua" pitchFamily="18" charset="0"/>
              </a:rPr>
              <a:t> </a:t>
            </a:r>
            <a:r>
              <a:rPr lang="en-US" sz="2000" dirty="0" err="1" smtClean="0">
                <a:latin typeface="Book Antiqua" pitchFamily="18" charset="0"/>
              </a:rPr>
              <a:t>trg</a:t>
            </a:r>
            <a:r>
              <a:rPr lang="en-US" sz="2000" dirty="0" smtClean="0">
                <a:latin typeface="Book Antiqua" pitchFamily="18" charset="0"/>
              </a:rPr>
              <a:t> 2</a:t>
            </a:r>
          </a:p>
          <a:p>
            <a:pPr>
              <a:buNone/>
            </a:pPr>
            <a:r>
              <a:rPr lang="en-US" sz="2000" dirty="0" smtClean="0">
                <a:latin typeface="Book Antiqua" pitchFamily="18" charset="0"/>
              </a:rPr>
              <a:t>18000 Nis</a:t>
            </a:r>
          </a:p>
          <a:p>
            <a:pPr>
              <a:buNone/>
            </a:pPr>
            <a:r>
              <a:rPr lang="en-US" sz="2000" dirty="0" smtClean="0">
                <a:latin typeface="Book Antiqua" pitchFamily="18" charset="0"/>
              </a:rPr>
              <a:t>SERBIA</a:t>
            </a:r>
          </a:p>
          <a:p>
            <a:pPr>
              <a:buNone/>
            </a:pPr>
            <a:endParaRPr lang="en-US" sz="1200" dirty="0" smtClean="0">
              <a:latin typeface="Book Antiqua" pitchFamily="18" charset="0"/>
            </a:endParaRPr>
          </a:p>
          <a:p>
            <a:pPr algn="just"/>
            <a:r>
              <a:rPr lang="en-US" sz="2000" dirty="0" smtClean="0">
                <a:latin typeface="Book Antiqua" pitchFamily="18" charset="0"/>
              </a:rPr>
              <a:t>Financial documentation (staff costs, travel costs, equipment and subcontracting costs) should be scanned as </a:t>
            </a:r>
            <a:r>
              <a:rPr lang="en-US" sz="2000" dirty="0" err="1" smtClean="0">
                <a:latin typeface="Book Antiqua" pitchFamily="18" charset="0"/>
              </a:rPr>
              <a:t>pdf</a:t>
            </a:r>
            <a:r>
              <a:rPr lang="en-US" sz="2000" dirty="0" smtClean="0">
                <a:latin typeface="Book Antiqua" pitchFamily="18" charset="0"/>
              </a:rPr>
              <a:t> and uploaded on </a:t>
            </a:r>
            <a:r>
              <a:rPr lang="en-US" sz="2000" dirty="0" err="1" smtClean="0">
                <a:latin typeface="Book Antiqua" pitchFamily="18" charset="0"/>
              </a:rPr>
              <a:t>NatRisk</a:t>
            </a:r>
            <a:r>
              <a:rPr lang="en-US" sz="2000" dirty="0" smtClean="0">
                <a:latin typeface="Book Antiqua" pitchFamily="18" charset="0"/>
              </a:rPr>
              <a:t> platform under your HEI acronym and sent at </a:t>
            </a:r>
            <a:r>
              <a:rPr lang="en-US" sz="2000" dirty="0" smtClean="0">
                <a:latin typeface="Book Antiqua" pitchFamily="18" charset="0"/>
                <a:hlinkClick r:id="rId2"/>
              </a:rPr>
              <a:t>natriskuni@gmail.com</a:t>
            </a:r>
            <a:r>
              <a:rPr lang="en-US" sz="2000" dirty="0" smtClean="0"/>
              <a:t>. </a:t>
            </a:r>
          </a:p>
          <a:p>
            <a:endParaRPr lang="en-US" sz="2000" dirty="0" smtClean="0">
              <a:latin typeface="Book Antiqua" pitchFamily="18" charset="0"/>
            </a:endParaRPr>
          </a:p>
          <a:p>
            <a:pPr algn="just">
              <a:buNone/>
            </a:pPr>
            <a:endParaRPr lang="en-US" sz="2200" dirty="0" smtClean="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15</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4"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6800"/>
            <a:ext cx="8686800" cy="749300"/>
          </a:xfrm>
        </p:spPr>
        <p:txBody>
          <a:bodyPr>
            <a:normAutofit fontScale="90000"/>
          </a:bodyPr>
          <a:lstStyle/>
          <a:p>
            <a:r>
              <a:rPr lang="sr-Latn-RS" sz="4000" dirty="0" smtClean="0">
                <a:solidFill>
                  <a:srgbClr val="419182"/>
                </a:solidFill>
                <a:latin typeface="Book Antiqua" panose="02040602050305030304" pitchFamily="18" charset="0"/>
              </a:rPr>
              <a:t/>
            </a:r>
            <a:br>
              <a:rPr lang="sr-Latn-RS" sz="4000" dirty="0" smtClean="0">
                <a:solidFill>
                  <a:srgbClr val="419182"/>
                </a:solidFill>
                <a:latin typeface="Book Antiqua" panose="02040602050305030304" pitchFamily="18" charset="0"/>
              </a:rPr>
            </a:br>
            <a:r>
              <a:rPr lang="sr-Latn-RS" sz="4000" b="1" dirty="0" smtClean="0">
                <a:latin typeface="Times New Roman" pitchFamily="18" charset="0"/>
                <a:cs typeface="Times New Roman" pitchFamily="18" charset="0"/>
              </a:rPr>
              <a:t> </a:t>
            </a:r>
            <a:r>
              <a:rPr lang="sr-Latn-RS" sz="4000" dirty="0" smtClean="0">
                <a:solidFill>
                  <a:srgbClr val="419182"/>
                </a:solidFill>
                <a:latin typeface="Book Antiqua" panose="02040602050305030304" pitchFamily="18" charset="0"/>
              </a:rPr>
              <a:t>Financial r</a:t>
            </a:r>
            <a:r>
              <a:rPr lang="en-US" sz="4000" dirty="0" err="1" smtClean="0">
                <a:solidFill>
                  <a:srgbClr val="419182"/>
                </a:solidFill>
                <a:latin typeface="Book Antiqua" panose="02040602050305030304" pitchFamily="18" charset="0"/>
              </a:rPr>
              <a:t>eporting</a:t>
            </a:r>
            <a:r>
              <a:rPr lang="en-US" sz="4000" dirty="0" smtClean="0">
                <a:solidFill>
                  <a:srgbClr val="419182"/>
                </a:solidFill>
                <a:latin typeface="Book Antiqua" panose="02040602050305030304" pitchFamily="18" charset="0"/>
              </a:rPr>
              <a:t> </a:t>
            </a:r>
            <a:br>
              <a:rPr lang="en-US" sz="4000" dirty="0" smtClean="0">
                <a:solidFill>
                  <a:srgbClr val="419182"/>
                </a:solidFill>
                <a:latin typeface="Book Antiqua" panose="02040602050305030304" pitchFamily="18" charset="0"/>
              </a:rPr>
            </a:br>
            <a:r>
              <a:rPr lang="nl-BE" b="1" dirty="0" smtClean="0">
                <a:latin typeface="Times New Roman" pitchFamily="18" charset="0"/>
                <a:cs typeface="Times New Roman" pitchFamily="18" charset="0"/>
              </a:rPr>
              <a:t/>
            </a:r>
            <a:br>
              <a:rPr lang="nl-BE" b="1" dirty="0" smtClean="0">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16</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
        <p:nvSpPr>
          <p:cNvPr id="11" name="Content Placeholder 10"/>
          <p:cNvSpPr>
            <a:spLocks noGrp="1"/>
          </p:cNvSpPr>
          <p:nvPr>
            <p:ph idx="1"/>
          </p:nvPr>
        </p:nvSpPr>
        <p:spPr/>
        <p:txBody>
          <a:bodyPr/>
          <a:lstStyle/>
          <a:p>
            <a:endParaRPr lang="en-US"/>
          </a:p>
        </p:txBody>
      </p:sp>
      <p:grpSp>
        <p:nvGrpSpPr>
          <p:cNvPr id="14" name="Group 9"/>
          <p:cNvGrpSpPr>
            <a:grpSpLocks/>
          </p:cNvGrpSpPr>
          <p:nvPr/>
        </p:nvGrpSpPr>
        <p:grpSpPr bwMode="auto">
          <a:xfrm>
            <a:off x="533400" y="1676400"/>
            <a:ext cx="7929562" cy="4710113"/>
            <a:chOff x="598503" y="1574869"/>
            <a:chExt cx="7929800" cy="4709596"/>
          </a:xfrm>
        </p:grpSpPr>
        <p:pic>
          <p:nvPicPr>
            <p:cNvPr id="15" name="Picture 10"/>
            <p:cNvPicPr>
              <a:picLocks noChangeAspect="1"/>
            </p:cNvPicPr>
            <p:nvPr/>
          </p:nvPicPr>
          <p:blipFill>
            <a:blip r:embed="rId4"/>
            <a:srcRect t="16667" r="27083" b="6296"/>
            <a:stretch>
              <a:fillRect/>
            </a:stretch>
          </p:blipFill>
          <p:spPr bwMode="auto">
            <a:xfrm>
              <a:off x="603503" y="1574869"/>
              <a:ext cx="7924800" cy="4709596"/>
            </a:xfrm>
            <a:prstGeom prst="rect">
              <a:avLst/>
            </a:prstGeom>
            <a:noFill/>
            <a:ln w="9525">
              <a:noFill/>
              <a:miter lim="800000"/>
              <a:headEnd/>
              <a:tailEnd/>
            </a:ln>
          </p:spPr>
        </p:pic>
        <p:sp>
          <p:nvSpPr>
            <p:cNvPr id="16" name="TextBox 12"/>
            <p:cNvSpPr txBox="1">
              <a:spLocks noChangeArrowheads="1"/>
            </p:cNvSpPr>
            <p:nvPr/>
          </p:nvSpPr>
          <p:spPr bwMode="auto">
            <a:xfrm>
              <a:off x="604012" y="1843960"/>
              <a:ext cx="1364476" cy="369332"/>
            </a:xfrm>
            <a:prstGeom prst="rect">
              <a:avLst/>
            </a:prstGeom>
            <a:solidFill>
              <a:srgbClr val="FF0000"/>
            </a:solidFill>
            <a:ln w="9525">
              <a:noFill/>
              <a:miter lim="800000"/>
              <a:headEnd/>
              <a:tailEnd/>
            </a:ln>
          </p:spPr>
          <p:txBody>
            <a:bodyPr wrap="none">
              <a:spAutoFit/>
            </a:bodyPr>
            <a:lstStyle/>
            <a:p>
              <a:r>
                <a:rPr lang="en-US">
                  <a:solidFill>
                    <a:schemeClr val="bg1"/>
                  </a:solidFill>
                </a:rPr>
                <a:t>Instructions</a:t>
              </a:r>
            </a:p>
          </p:txBody>
        </p:sp>
        <p:sp>
          <p:nvSpPr>
            <p:cNvPr id="17" name="TextBox 13"/>
            <p:cNvSpPr txBox="1">
              <a:spLocks noChangeArrowheads="1"/>
            </p:cNvSpPr>
            <p:nvPr/>
          </p:nvSpPr>
          <p:spPr bwMode="auto">
            <a:xfrm>
              <a:off x="602985" y="2268397"/>
              <a:ext cx="2672526" cy="369332"/>
            </a:xfrm>
            <a:prstGeom prst="rect">
              <a:avLst/>
            </a:prstGeom>
            <a:solidFill>
              <a:srgbClr val="FFFF00"/>
            </a:solidFill>
            <a:ln w="9525">
              <a:noFill/>
              <a:miter lim="800000"/>
              <a:headEnd/>
              <a:tailEnd/>
            </a:ln>
          </p:spPr>
          <p:txBody>
            <a:bodyPr wrap="none">
              <a:spAutoFit/>
            </a:bodyPr>
            <a:lstStyle/>
            <a:p>
              <a:r>
                <a:rPr lang="en-US" dirty="0"/>
                <a:t>Final financial statement</a:t>
              </a:r>
            </a:p>
          </p:txBody>
        </p:sp>
        <p:sp>
          <p:nvSpPr>
            <p:cNvPr id="18" name="TextBox 14"/>
            <p:cNvSpPr txBox="1">
              <a:spLocks noChangeArrowheads="1"/>
            </p:cNvSpPr>
            <p:nvPr/>
          </p:nvSpPr>
          <p:spPr bwMode="auto">
            <a:xfrm>
              <a:off x="602985" y="2725597"/>
              <a:ext cx="3470822" cy="369332"/>
            </a:xfrm>
            <a:prstGeom prst="rect">
              <a:avLst/>
            </a:prstGeom>
            <a:solidFill>
              <a:srgbClr val="FFFF00"/>
            </a:solidFill>
            <a:ln w="9525">
              <a:noFill/>
              <a:miter lim="800000"/>
              <a:headEnd/>
              <a:tailEnd/>
            </a:ln>
          </p:spPr>
          <p:txBody>
            <a:bodyPr wrap="none">
              <a:spAutoFit/>
            </a:bodyPr>
            <a:lstStyle/>
            <a:p>
              <a:r>
                <a:rPr lang="en-US"/>
                <a:t>Costs incurred&amp;2</a:t>
              </a:r>
              <a:r>
                <a:rPr lang="en-US" baseline="30000"/>
                <a:t>nd</a:t>
              </a:r>
              <a:r>
                <a:rPr lang="en-US"/>
                <a:t> Prefinancing</a:t>
              </a:r>
            </a:p>
          </p:txBody>
        </p:sp>
        <p:sp>
          <p:nvSpPr>
            <p:cNvPr id="19" name="TextBox 15"/>
            <p:cNvSpPr txBox="1">
              <a:spLocks noChangeArrowheads="1"/>
            </p:cNvSpPr>
            <p:nvPr/>
          </p:nvSpPr>
          <p:spPr bwMode="auto">
            <a:xfrm>
              <a:off x="602985" y="3171129"/>
              <a:ext cx="1514197" cy="369332"/>
            </a:xfrm>
            <a:prstGeom prst="rect">
              <a:avLst/>
            </a:prstGeom>
            <a:solidFill>
              <a:srgbClr val="0070C0"/>
            </a:solidFill>
            <a:ln w="9525">
              <a:noFill/>
              <a:miter lim="800000"/>
              <a:headEnd/>
              <a:tailEnd/>
            </a:ln>
          </p:spPr>
          <p:txBody>
            <a:bodyPr wrap="none">
              <a:spAutoFit/>
            </a:bodyPr>
            <a:lstStyle/>
            <a:p>
              <a:r>
                <a:rPr lang="en-US"/>
                <a:t>1. Staff costs</a:t>
              </a:r>
            </a:p>
          </p:txBody>
        </p:sp>
        <p:sp>
          <p:nvSpPr>
            <p:cNvPr id="20" name="TextBox 16"/>
            <p:cNvSpPr txBox="1">
              <a:spLocks noChangeArrowheads="1"/>
            </p:cNvSpPr>
            <p:nvPr/>
          </p:nvSpPr>
          <p:spPr bwMode="auto">
            <a:xfrm>
              <a:off x="602985" y="3630108"/>
              <a:ext cx="3454857" cy="369332"/>
            </a:xfrm>
            <a:prstGeom prst="rect">
              <a:avLst/>
            </a:prstGeom>
            <a:solidFill>
              <a:srgbClr val="0070C0"/>
            </a:solidFill>
            <a:ln w="9525">
              <a:noFill/>
              <a:miter lim="800000"/>
              <a:headEnd/>
              <a:tailEnd/>
            </a:ln>
          </p:spPr>
          <p:txBody>
            <a:bodyPr wrap="none">
              <a:spAutoFit/>
            </a:bodyPr>
            <a:lstStyle/>
            <a:p>
              <a:r>
                <a:rPr lang="en-US"/>
                <a:t>2-3. Travel Costs&amp;Costs of Stay</a:t>
              </a:r>
            </a:p>
          </p:txBody>
        </p:sp>
        <p:sp>
          <p:nvSpPr>
            <p:cNvPr id="21" name="TextBox 17"/>
            <p:cNvSpPr txBox="1">
              <a:spLocks noChangeArrowheads="1"/>
            </p:cNvSpPr>
            <p:nvPr/>
          </p:nvSpPr>
          <p:spPr bwMode="auto">
            <a:xfrm>
              <a:off x="602985" y="4107086"/>
              <a:ext cx="2198038" cy="369332"/>
            </a:xfrm>
            <a:prstGeom prst="rect">
              <a:avLst/>
            </a:prstGeom>
            <a:solidFill>
              <a:srgbClr val="0070C0"/>
            </a:solidFill>
            <a:ln w="9525">
              <a:noFill/>
              <a:miter lim="800000"/>
              <a:headEnd/>
              <a:tailEnd/>
            </a:ln>
          </p:spPr>
          <p:txBody>
            <a:bodyPr wrap="none">
              <a:spAutoFit/>
            </a:bodyPr>
            <a:lstStyle/>
            <a:p>
              <a:r>
                <a:rPr lang="en-US"/>
                <a:t>4. Equipment Costs</a:t>
              </a:r>
            </a:p>
          </p:txBody>
        </p:sp>
        <p:sp>
          <p:nvSpPr>
            <p:cNvPr id="22" name="TextBox 18"/>
            <p:cNvSpPr txBox="1">
              <a:spLocks noChangeArrowheads="1"/>
            </p:cNvSpPr>
            <p:nvPr/>
          </p:nvSpPr>
          <p:spPr bwMode="auto">
            <a:xfrm>
              <a:off x="602985" y="4554397"/>
              <a:ext cx="2634054" cy="369332"/>
            </a:xfrm>
            <a:prstGeom prst="rect">
              <a:avLst/>
            </a:prstGeom>
            <a:solidFill>
              <a:srgbClr val="0070C0"/>
            </a:solidFill>
            <a:ln w="9525">
              <a:noFill/>
              <a:miter lim="800000"/>
              <a:headEnd/>
              <a:tailEnd/>
            </a:ln>
          </p:spPr>
          <p:txBody>
            <a:bodyPr wrap="none">
              <a:spAutoFit/>
            </a:bodyPr>
            <a:lstStyle/>
            <a:p>
              <a:r>
                <a:rPr lang="en-US"/>
                <a:t>5. Subcontracting Costs</a:t>
              </a:r>
            </a:p>
          </p:txBody>
        </p:sp>
        <p:sp>
          <p:nvSpPr>
            <p:cNvPr id="23" name="TextBox 19"/>
            <p:cNvSpPr txBox="1">
              <a:spLocks noChangeArrowheads="1"/>
            </p:cNvSpPr>
            <p:nvPr/>
          </p:nvSpPr>
          <p:spPr bwMode="auto">
            <a:xfrm>
              <a:off x="598503" y="5002170"/>
              <a:ext cx="1479892" cy="369332"/>
            </a:xfrm>
            <a:prstGeom prst="rect">
              <a:avLst/>
            </a:prstGeom>
            <a:solidFill>
              <a:srgbClr val="002060"/>
            </a:solidFill>
            <a:ln w="9525">
              <a:noFill/>
              <a:miter lim="800000"/>
              <a:headEnd/>
              <a:tailEnd/>
            </a:ln>
          </p:spPr>
          <p:txBody>
            <a:bodyPr wrap="none">
              <a:spAutoFit/>
            </a:bodyPr>
            <a:lstStyle/>
            <a:p>
              <a:r>
                <a:rPr lang="en-US">
                  <a:solidFill>
                    <a:schemeClr val="bg1"/>
                  </a:solidFill>
                </a:rPr>
                <a:t>Co-financing</a:t>
              </a:r>
            </a:p>
          </p:txBody>
        </p:sp>
        <p:sp>
          <p:nvSpPr>
            <p:cNvPr id="24" name="TextBox 23"/>
            <p:cNvSpPr txBox="1"/>
            <p:nvPr/>
          </p:nvSpPr>
          <p:spPr>
            <a:xfrm>
              <a:off x="598503" y="5440008"/>
              <a:ext cx="3467204" cy="369846"/>
            </a:xfrm>
            <a:prstGeom prst="rect">
              <a:avLst/>
            </a:prstGeom>
            <a:solidFill>
              <a:schemeClr val="accent6">
                <a:lumMod val="75000"/>
              </a:schemeClr>
            </a:solidFill>
          </p:spPr>
          <p:txBody>
            <a:bodyPr wrap="none">
              <a:spAutoFit/>
            </a:bodyPr>
            <a:lstStyle/>
            <a:p>
              <a:pPr>
                <a:defRPr/>
              </a:pPr>
              <a:r>
                <a:rPr lang="en-US" dirty="0"/>
                <a:t>Breakdown and Project Funding</a:t>
              </a:r>
            </a:p>
          </p:txBody>
        </p:sp>
        <p:sp>
          <p:nvSpPr>
            <p:cNvPr id="25" name="TextBox 24"/>
            <p:cNvSpPr txBox="1"/>
            <p:nvPr/>
          </p:nvSpPr>
          <p:spPr>
            <a:xfrm>
              <a:off x="598503" y="5879696"/>
              <a:ext cx="3668822" cy="368260"/>
            </a:xfrm>
            <a:prstGeom prst="rect">
              <a:avLst/>
            </a:prstGeom>
            <a:solidFill>
              <a:schemeClr val="accent6">
                <a:lumMod val="75000"/>
              </a:schemeClr>
            </a:solidFill>
          </p:spPr>
          <p:txBody>
            <a:bodyPr wrap="none">
              <a:spAutoFit/>
            </a:bodyPr>
            <a:lstStyle/>
            <a:p>
              <a:pPr>
                <a:defRPr/>
              </a:pPr>
              <a:r>
                <a:rPr lang="en-US" dirty="0"/>
                <a:t>Breakdown Staff and Travel Costs</a:t>
              </a:r>
            </a:p>
          </p:txBody>
        </p:sp>
      </p:grpSp>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6800"/>
            <a:ext cx="8686800" cy="749300"/>
          </a:xfrm>
        </p:spPr>
        <p:txBody>
          <a:bodyPr>
            <a:normAutofit fontScale="90000"/>
          </a:bodyPr>
          <a:lstStyle/>
          <a:p>
            <a:r>
              <a:rPr lang="sr-Latn-RS" sz="4000" dirty="0" smtClean="0">
                <a:solidFill>
                  <a:srgbClr val="419182"/>
                </a:solidFill>
                <a:latin typeface="Book Antiqua" panose="02040602050305030304" pitchFamily="18" charset="0"/>
              </a:rPr>
              <a:t/>
            </a:r>
            <a:br>
              <a:rPr lang="sr-Latn-RS" sz="4000" dirty="0" smtClean="0">
                <a:solidFill>
                  <a:srgbClr val="419182"/>
                </a:solidFill>
                <a:latin typeface="Book Antiqua" panose="02040602050305030304" pitchFamily="18" charset="0"/>
              </a:rPr>
            </a:br>
            <a:endParaRPr lang="bs-Latn-BA" dirty="0">
              <a:solidFill>
                <a:srgbClr val="419182"/>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17</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pic>
        <p:nvPicPr>
          <p:cNvPr id="11" name="Picture 2"/>
          <p:cNvPicPr>
            <a:picLocks noChangeAspect="1" noChangeArrowheads="1"/>
          </p:cNvPicPr>
          <p:nvPr/>
        </p:nvPicPr>
        <p:blipFill>
          <a:blip r:embed="rId4"/>
          <a:srcRect/>
          <a:stretch>
            <a:fillRect/>
          </a:stretch>
        </p:blipFill>
        <p:spPr bwMode="auto">
          <a:xfrm>
            <a:off x="152400" y="1066800"/>
            <a:ext cx="8991600" cy="4855113"/>
          </a:xfrm>
          <a:prstGeom prst="rect">
            <a:avLst/>
          </a:prstGeom>
          <a:noFill/>
          <a:ln w="9525">
            <a:noFill/>
            <a:miter lim="800000"/>
            <a:headEnd/>
            <a:tailEnd/>
          </a:ln>
          <a:effectLst/>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6800"/>
            <a:ext cx="8686800" cy="749300"/>
          </a:xfrm>
        </p:spPr>
        <p:txBody>
          <a:bodyPr>
            <a:normAutofit fontScale="90000"/>
          </a:bodyPr>
          <a:lstStyle/>
          <a:p>
            <a:r>
              <a:rPr lang="sr-Latn-RS" sz="4000" dirty="0" smtClean="0">
                <a:solidFill>
                  <a:srgbClr val="419182"/>
                </a:solidFill>
                <a:latin typeface="Book Antiqua" panose="02040602050305030304" pitchFamily="18" charset="0"/>
              </a:rPr>
              <a:t/>
            </a:r>
            <a:br>
              <a:rPr lang="sr-Latn-RS" sz="4000" dirty="0" smtClean="0">
                <a:solidFill>
                  <a:srgbClr val="419182"/>
                </a:solidFill>
                <a:latin typeface="Book Antiqua" panose="02040602050305030304" pitchFamily="18" charset="0"/>
              </a:rPr>
            </a:br>
            <a:r>
              <a:rPr lang="en-US" sz="4000" dirty="0" smtClean="0">
                <a:solidFill>
                  <a:srgbClr val="419182"/>
                </a:solidFill>
                <a:latin typeface="Book Antiqua" panose="02040602050305030304" pitchFamily="18" charset="0"/>
              </a:rPr>
              <a:t>P</a:t>
            </a:r>
            <a:r>
              <a:rPr lang="sr-Latn-RS" sz="4000" dirty="0" smtClean="0">
                <a:solidFill>
                  <a:srgbClr val="419182"/>
                </a:solidFill>
                <a:latin typeface="Book Antiqua" panose="02040602050305030304" pitchFamily="18" charset="0"/>
              </a:rPr>
              <a:t>enalties</a:t>
            </a:r>
            <a:r>
              <a:rPr lang="en-US" sz="4000" dirty="0" smtClean="0">
                <a:solidFill>
                  <a:srgbClr val="419182"/>
                </a:solidFill>
                <a:latin typeface="Book Antiqua" panose="02040602050305030304" pitchFamily="18" charset="0"/>
              </a:rPr>
              <a:t/>
            </a:r>
            <a:br>
              <a:rPr lang="en-US" sz="4000" dirty="0" smtClean="0">
                <a:solidFill>
                  <a:srgbClr val="419182"/>
                </a:solidFill>
                <a:latin typeface="Book Antiqua" panose="02040602050305030304" pitchFamily="18" charset="0"/>
              </a:rPr>
            </a:br>
            <a:r>
              <a:rPr lang="nl-BE" b="1" dirty="0" smtClean="0">
                <a:latin typeface="Times New Roman" pitchFamily="18" charset="0"/>
                <a:cs typeface="Times New Roman" pitchFamily="18" charset="0"/>
              </a:rPr>
              <a:t/>
            </a:r>
            <a:br>
              <a:rPr lang="nl-BE" b="1" dirty="0" smtClean="0">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p:txBody>
          <a:bodyPr>
            <a:noAutofit/>
          </a:bodyPr>
          <a:lstStyle/>
          <a:p>
            <a:pPr algn="just">
              <a:buNone/>
            </a:pPr>
            <a:r>
              <a:rPr lang="en-US" sz="2400" dirty="0" smtClean="0">
                <a:latin typeface="Book Antiqua" pitchFamily="18" charset="0"/>
                <a:cs typeface="Times New Roman" pitchFamily="18" charset="0"/>
              </a:rPr>
              <a:t>Grant Agreement defining the </a:t>
            </a:r>
            <a:r>
              <a:rPr lang="en-US" sz="2400" b="1" dirty="0" smtClean="0">
                <a:solidFill>
                  <a:schemeClr val="tx2"/>
                </a:solidFill>
                <a:latin typeface="Book Antiqua" pitchFamily="18" charset="0"/>
                <a:cs typeface="Times New Roman" pitchFamily="18" charset="0"/>
              </a:rPr>
              <a:t>penalties for poor, partial or late implementation of project activities </a:t>
            </a:r>
            <a:r>
              <a:rPr lang="en-US" sz="2400" dirty="0" smtClean="0">
                <a:latin typeface="Book Antiqua" pitchFamily="18" charset="0"/>
                <a:cs typeface="Times New Roman" pitchFamily="18" charset="0"/>
              </a:rPr>
              <a:t>(Article I.10.6, II.17) and </a:t>
            </a:r>
            <a:r>
              <a:rPr lang="en-US" sz="2400" b="1" dirty="0" smtClean="0">
                <a:solidFill>
                  <a:schemeClr val="tx2"/>
                </a:solidFill>
                <a:latin typeface="Book Antiqua" pitchFamily="18" charset="0"/>
                <a:cs typeface="Times New Roman" pitchFamily="18" charset="0"/>
              </a:rPr>
              <a:t>visibility obligations </a:t>
            </a:r>
            <a:r>
              <a:rPr lang="en-US" sz="2400" dirty="0" smtClean="0">
                <a:latin typeface="Book Antiqua" pitchFamily="18" charset="0"/>
                <a:cs typeface="Times New Roman" pitchFamily="18" charset="0"/>
              </a:rPr>
              <a:t>(Articles I.10.9 and I.10.10) with the purpose of sound financial management and to avoid any possible risks. </a:t>
            </a:r>
          </a:p>
          <a:p>
            <a:pPr algn="just">
              <a:buNone/>
            </a:pPr>
            <a:endParaRPr lang="en-US" sz="2200" dirty="0" smtClean="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18</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47800"/>
            <a:ext cx="8686800" cy="749300"/>
          </a:xfrm>
        </p:spPr>
        <p:txBody>
          <a:bodyPr>
            <a:normAutofit fontScale="90000"/>
          </a:bodyPr>
          <a:lstStyle/>
          <a:p>
            <a:r>
              <a:rPr lang="sr-Latn-RS" sz="4000" dirty="0" smtClean="0">
                <a:solidFill>
                  <a:srgbClr val="419182"/>
                </a:solidFill>
                <a:latin typeface="Book Antiqua" panose="02040602050305030304" pitchFamily="18" charset="0"/>
              </a:rPr>
              <a:t/>
            </a:r>
            <a:br>
              <a:rPr lang="sr-Latn-RS" sz="4000" dirty="0" smtClean="0">
                <a:solidFill>
                  <a:srgbClr val="419182"/>
                </a:solidFill>
                <a:latin typeface="Book Antiqua" panose="02040602050305030304" pitchFamily="18" charset="0"/>
              </a:rPr>
            </a:br>
            <a:r>
              <a:rPr lang="en-US" sz="4000" dirty="0" smtClean="0">
                <a:solidFill>
                  <a:srgbClr val="419182"/>
                </a:solidFill>
                <a:latin typeface="Book Antiqua" panose="02040602050305030304" pitchFamily="18" charset="0"/>
              </a:rPr>
              <a:t>Penalties for weak implementation</a:t>
            </a:r>
            <a:r>
              <a:rPr lang="en-US" sz="4000" u="sng" dirty="0" smtClean="0">
                <a:solidFill>
                  <a:srgbClr val="FF0000"/>
                </a:solidFill>
                <a:latin typeface="Times New Roman" pitchFamily="18" charset="0"/>
                <a:cs typeface="Times New Roman" pitchFamily="18" charset="0"/>
              </a:rPr>
              <a:t/>
            </a:r>
            <a:br>
              <a:rPr lang="en-US" sz="4000" u="sng" dirty="0" smtClean="0">
                <a:solidFill>
                  <a:srgbClr val="FF0000"/>
                </a:solidFill>
                <a:latin typeface="Times New Roman" pitchFamily="18" charset="0"/>
                <a:cs typeface="Times New Roman" pitchFamily="18" charset="0"/>
              </a:rPr>
            </a:br>
            <a:r>
              <a:rPr lang="en-US" sz="4000" dirty="0" smtClean="0">
                <a:solidFill>
                  <a:srgbClr val="419182"/>
                </a:solidFill>
                <a:latin typeface="Book Antiqua" panose="02040602050305030304" pitchFamily="18" charset="0"/>
              </a:rPr>
              <a:t/>
            </a:r>
            <a:br>
              <a:rPr lang="en-US" sz="4000" dirty="0" smtClean="0">
                <a:solidFill>
                  <a:srgbClr val="419182"/>
                </a:solidFill>
                <a:latin typeface="Book Antiqua" panose="02040602050305030304" pitchFamily="18" charset="0"/>
              </a:rPr>
            </a:br>
            <a:r>
              <a:rPr lang="nl-BE" b="1" dirty="0" smtClean="0">
                <a:latin typeface="Times New Roman" pitchFamily="18" charset="0"/>
                <a:cs typeface="Times New Roman" pitchFamily="18" charset="0"/>
              </a:rPr>
              <a:t/>
            </a:r>
            <a:br>
              <a:rPr lang="nl-BE" b="1" dirty="0" smtClean="0">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19</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pic>
        <p:nvPicPr>
          <p:cNvPr id="11" name="Picture 2"/>
          <p:cNvPicPr>
            <a:picLocks noChangeAspect="1" noChangeArrowheads="1"/>
          </p:cNvPicPr>
          <p:nvPr/>
        </p:nvPicPr>
        <p:blipFill>
          <a:blip r:embed="rId4"/>
          <a:srcRect/>
          <a:stretch>
            <a:fillRect/>
          </a:stretch>
        </p:blipFill>
        <p:spPr bwMode="auto">
          <a:xfrm>
            <a:off x="76200" y="1738795"/>
            <a:ext cx="8991600" cy="4509605"/>
          </a:xfrm>
          <a:prstGeom prst="rect">
            <a:avLst/>
          </a:prstGeom>
          <a:noFill/>
          <a:ln w="9525">
            <a:noFill/>
            <a:miter lim="800000"/>
            <a:headEnd/>
            <a:tailEnd/>
          </a:ln>
          <a:effectLst/>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bs-Latn-BA" dirty="0" smtClean="0">
                <a:solidFill>
                  <a:srgbClr val="419182"/>
                </a:solidFill>
                <a:latin typeface="Book Antiqua" panose="02040602050305030304" pitchFamily="18" charset="0"/>
              </a:rPr>
              <a:t>NatRisk budget info</a:t>
            </a: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lgn="just" fontAlgn="auto">
              <a:spcBef>
                <a:spcPts val="0"/>
              </a:spcBef>
              <a:spcAft>
                <a:spcPts val="0"/>
              </a:spcAft>
              <a:defRPr/>
            </a:pPr>
            <a:r>
              <a:rPr lang="en-US" sz="2000" dirty="0" smtClean="0">
                <a:latin typeface="Book Antiqua" pitchFamily="18" charset="0"/>
                <a:cs typeface="Times New Roman" pitchFamily="18" charset="0"/>
              </a:rPr>
              <a:t>The grant shall be of a maximum of </a:t>
            </a:r>
            <a:r>
              <a:rPr lang="en-US" sz="2000" b="1" dirty="0" smtClean="0">
                <a:solidFill>
                  <a:schemeClr val="tx2">
                    <a:lumMod val="60000"/>
                    <a:lumOff val="40000"/>
                  </a:schemeClr>
                </a:solidFill>
                <a:latin typeface="Book Antiqua" pitchFamily="18" charset="0"/>
                <a:cs typeface="Times New Roman" pitchFamily="18" charset="0"/>
              </a:rPr>
              <a:t>EUR</a:t>
            </a:r>
            <a:r>
              <a:rPr lang="en-US" sz="2000" dirty="0" smtClean="0">
                <a:solidFill>
                  <a:schemeClr val="tx2">
                    <a:lumMod val="60000"/>
                    <a:lumOff val="40000"/>
                  </a:schemeClr>
                </a:solidFill>
                <a:latin typeface="Book Antiqua" pitchFamily="18" charset="0"/>
                <a:cs typeface="Times New Roman" pitchFamily="18" charset="0"/>
              </a:rPr>
              <a:t> </a:t>
            </a:r>
            <a:r>
              <a:rPr lang="x-none" sz="2000" b="1" smtClean="0">
                <a:solidFill>
                  <a:schemeClr val="tx2">
                    <a:lumMod val="60000"/>
                    <a:lumOff val="40000"/>
                  </a:schemeClr>
                </a:solidFill>
                <a:latin typeface="Book Antiqua" pitchFamily="18" charset="0"/>
                <a:cs typeface="Times New Roman" pitchFamily="18" charset="0"/>
              </a:rPr>
              <a:t>1,245,74</a:t>
            </a:r>
            <a:r>
              <a:rPr lang="nl-BE" sz="2000" b="1" dirty="0" smtClean="0">
                <a:solidFill>
                  <a:schemeClr val="tx2">
                    <a:lumMod val="60000"/>
                    <a:lumOff val="40000"/>
                  </a:schemeClr>
                </a:solidFill>
                <a:latin typeface="Book Antiqua" pitchFamily="18" charset="0"/>
                <a:cs typeface="Times New Roman" pitchFamily="18" charset="0"/>
              </a:rPr>
              <a:t>6</a:t>
            </a:r>
            <a:r>
              <a:rPr lang="x-none" sz="2000" b="1" smtClean="0">
                <a:solidFill>
                  <a:schemeClr val="tx2">
                    <a:lumMod val="60000"/>
                    <a:lumOff val="40000"/>
                  </a:schemeClr>
                </a:solidFill>
                <a:latin typeface="Book Antiqua" pitchFamily="18" charset="0"/>
                <a:cs typeface="Times New Roman" pitchFamily="18" charset="0"/>
              </a:rPr>
              <a:t>.00</a:t>
            </a:r>
            <a:r>
              <a:rPr lang="nl-BE" sz="2000" b="1" dirty="0" smtClean="0">
                <a:solidFill>
                  <a:schemeClr val="tx2">
                    <a:lumMod val="60000"/>
                    <a:lumOff val="40000"/>
                  </a:schemeClr>
                </a:solidFill>
                <a:latin typeface="Book Antiqua" pitchFamily="18" charset="0"/>
                <a:cs typeface="Times New Roman" pitchFamily="18" charset="0"/>
              </a:rPr>
              <a:t> </a:t>
            </a:r>
            <a:r>
              <a:rPr lang="en-US" sz="2000" dirty="0" smtClean="0">
                <a:latin typeface="Book Antiqua" pitchFamily="18" charset="0"/>
                <a:cs typeface="Times New Roman" pitchFamily="18" charset="0"/>
              </a:rPr>
              <a:t>and shall take the form of:</a:t>
            </a:r>
          </a:p>
          <a:p>
            <a:pPr fontAlgn="auto">
              <a:spcBef>
                <a:spcPts val="0"/>
              </a:spcBef>
              <a:spcAft>
                <a:spcPts val="0"/>
              </a:spcAft>
              <a:defRPr/>
            </a:pPr>
            <a:endParaRPr lang="nl-BE" sz="2000" dirty="0" smtClean="0">
              <a:latin typeface="Book Antiqua" pitchFamily="18" charset="0"/>
              <a:cs typeface="Times New Roman" pitchFamily="18" charset="0"/>
            </a:endParaRPr>
          </a:p>
          <a:p>
            <a:pPr fontAlgn="auto">
              <a:spcBef>
                <a:spcPts val="0"/>
              </a:spcBef>
              <a:spcAft>
                <a:spcPts val="0"/>
              </a:spcAft>
              <a:buFont typeface="Wingdings" pitchFamily="2" charset="2"/>
              <a:buChar char="Ø"/>
              <a:defRPr/>
            </a:pPr>
            <a:r>
              <a:rPr lang="nl-BE" sz="2000" dirty="0" smtClean="0">
                <a:latin typeface="Book Antiqua" pitchFamily="18" charset="0"/>
                <a:cs typeface="Times New Roman" pitchFamily="18" charset="0"/>
              </a:rPr>
              <a:t>Staff costs: 		</a:t>
            </a:r>
            <a:r>
              <a:rPr lang="x-none" sz="2000" smtClean="0">
                <a:latin typeface="Book Antiqua" pitchFamily="18" charset="0"/>
                <a:cs typeface="Times New Roman" pitchFamily="18" charset="0"/>
              </a:rPr>
              <a:t> </a:t>
            </a:r>
            <a:r>
              <a:rPr lang="sr-Latn-RS" sz="2000" dirty="0" smtClean="0">
                <a:latin typeface="Book Antiqua" pitchFamily="18" charset="0"/>
                <a:cs typeface="Times New Roman" pitchFamily="18" charset="0"/>
              </a:rPr>
              <a:t>	</a:t>
            </a:r>
            <a:r>
              <a:rPr lang="nl-BE" sz="2000" b="1" dirty="0" smtClean="0">
                <a:solidFill>
                  <a:schemeClr val="tx2">
                    <a:lumMod val="60000"/>
                    <a:lumOff val="40000"/>
                  </a:schemeClr>
                </a:solidFill>
                <a:latin typeface="Book Antiqua" pitchFamily="18" charset="0"/>
                <a:cs typeface="Times New Roman" pitchFamily="18" charset="0"/>
              </a:rPr>
              <a:t>3</a:t>
            </a:r>
            <a:r>
              <a:rPr lang="x-none" sz="2000" b="1" smtClean="0">
                <a:solidFill>
                  <a:schemeClr val="tx2">
                    <a:lumMod val="60000"/>
                    <a:lumOff val="40000"/>
                  </a:schemeClr>
                </a:solidFill>
                <a:latin typeface="Book Antiqua" pitchFamily="18" charset="0"/>
                <a:cs typeface="Times New Roman" pitchFamily="18" charset="0"/>
              </a:rPr>
              <a:t>50,70</a:t>
            </a:r>
            <a:r>
              <a:rPr lang="nl-BE" sz="2000" b="1" dirty="0" smtClean="0">
                <a:solidFill>
                  <a:schemeClr val="tx2">
                    <a:lumMod val="60000"/>
                    <a:lumOff val="40000"/>
                  </a:schemeClr>
                </a:solidFill>
                <a:latin typeface="Book Antiqua" pitchFamily="18" charset="0"/>
                <a:cs typeface="Times New Roman" pitchFamily="18" charset="0"/>
              </a:rPr>
              <a:t>0 EUR</a:t>
            </a:r>
          </a:p>
          <a:p>
            <a:pPr fontAlgn="auto">
              <a:spcBef>
                <a:spcPts val="0"/>
              </a:spcBef>
              <a:spcAft>
                <a:spcPts val="0"/>
              </a:spcAft>
              <a:buFont typeface="Wingdings" pitchFamily="2" charset="2"/>
              <a:buChar char="Ø"/>
              <a:defRPr/>
            </a:pPr>
            <a:r>
              <a:rPr lang="nl-BE" sz="2000" dirty="0" smtClean="0">
                <a:latin typeface="Book Antiqua" pitchFamily="18" charset="0"/>
                <a:cs typeface="Times New Roman" pitchFamily="18" charset="0"/>
              </a:rPr>
              <a:t>Travel costs: 	               </a:t>
            </a:r>
            <a:r>
              <a:rPr lang="x-none" sz="2000" smtClean="0">
                <a:latin typeface="Book Antiqua" pitchFamily="18" charset="0"/>
                <a:cs typeface="Times New Roman" pitchFamily="18" charset="0"/>
              </a:rPr>
              <a:t>  </a:t>
            </a:r>
            <a:r>
              <a:rPr lang="sr-Latn-RS" sz="2000" dirty="0" smtClean="0">
                <a:latin typeface="Book Antiqua" pitchFamily="18" charset="0"/>
                <a:cs typeface="Times New Roman" pitchFamily="18" charset="0"/>
              </a:rPr>
              <a:t> 	  </a:t>
            </a:r>
            <a:r>
              <a:rPr lang="x-none" sz="2000" b="1" smtClean="0">
                <a:solidFill>
                  <a:schemeClr val="tx2">
                    <a:lumMod val="60000"/>
                    <a:lumOff val="40000"/>
                  </a:schemeClr>
                </a:solidFill>
                <a:latin typeface="Book Antiqua" pitchFamily="18" charset="0"/>
                <a:cs typeface="Times New Roman" pitchFamily="18" charset="0"/>
              </a:rPr>
              <a:t>80,51</a:t>
            </a:r>
            <a:r>
              <a:rPr lang="nl-BE" sz="2000" b="1" dirty="0" smtClean="0">
                <a:solidFill>
                  <a:schemeClr val="tx2">
                    <a:lumMod val="60000"/>
                    <a:lumOff val="40000"/>
                  </a:schemeClr>
                </a:solidFill>
                <a:latin typeface="Book Antiqua" pitchFamily="18" charset="0"/>
                <a:cs typeface="Times New Roman" pitchFamily="18" charset="0"/>
              </a:rPr>
              <a:t>0 EUR</a:t>
            </a:r>
          </a:p>
          <a:p>
            <a:pPr fontAlgn="auto">
              <a:spcBef>
                <a:spcPts val="0"/>
              </a:spcBef>
              <a:spcAft>
                <a:spcPts val="0"/>
              </a:spcAft>
              <a:buFont typeface="Wingdings" pitchFamily="2" charset="2"/>
              <a:buChar char="Ø"/>
              <a:defRPr/>
            </a:pPr>
            <a:r>
              <a:rPr lang="nl-BE" sz="2000" dirty="0" smtClean="0">
                <a:latin typeface="Book Antiqua" pitchFamily="18" charset="0"/>
                <a:cs typeface="Times New Roman" pitchFamily="18" charset="0"/>
              </a:rPr>
              <a:t>Costs of stay                  </a:t>
            </a:r>
            <a:r>
              <a:rPr lang="sr-Latn-RS" sz="2000" dirty="0" smtClean="0">
                <a:latin typeface="Book Antiqua" pitchFamily="18" charset="0"/>
                <a:cs typeface="Times New Roman" pitchFamily="18" charset="0"/>
              </a:rPr>
              <a:t> 	</a:t>
            </a:r>
            <a:r>
              <a:rPr lang="nl-BE" sz="2000" b="1" dirty="0" smtClean="0">
                <a:solidFill>
                  <a:schemeClr val="tx2">
                    <a:lumMod val="60000"/>
                    <a:lumOff val="40000"/>
                  </a:schemeClr>
                </a:solidFill>
                <a:latin typeface="Book Antiqua" pitchFamily="18" charset="0"/>
                <a:cs typeface="Times New Roman" pitchFamily="18" charset="0"/>
              </a:rPr>
              <a:t>1</a:t>
            </a:r>
            <a:r>
              <a:rPr lang="x-none" sz="2000" b="1" smtClean="0">
                <a:solidFill>
                  <a:schemeClr val="tx2">
                    <a:lumMod val="60000"/>
                    <a:lumOff val="40000"/>
                  </a:schemeClr>
                </a:solidFill>
                <a:latin typeface="Book Antiqua" pitchFamily="18" charset="0"/>
                <a:cs typeface="Times New Roman" pitchFamily="18" charset="0"/>
              </a:rPr>
              <a:t>81,275</a:t>
            </a:r>
            <a:r>
              <a:rPr lang="nl-BE" sz="2000" b="1" dirty="0" smtClean="0">
                <a:solidFill>
                  <a:schemeClr val="tx2">
                    <a:lumMod val="60000"/>
                    <a:lumOff val="40000"/>
                  </a:schemeClr>
                </a:solidFill>
                <a:latin typeface="Book Antiqua" pitchFamily="18" charset="0"/>
                <a:cs typeface="Times New Roman" pitchFamily="18" charset="0"/>
              </a:rPr>
              <a:t> EUR</a:t>
            </a:r>
          </a:p>
          <a:p>
            <a:pPr fontAlgn="auto">
              <a:spcBef>
                <a:spcPts val="0"/>
              </a:spcBef>
              <a:spcAft>
                <a:spcPts val="0"/>
              </a:spcAft>
              <a:buFont typeface="Wingdings" pitchFamily="2" charset="2"/>
              <a:buChar char="Ø"/>
              <a:defRPr/>
            </a:pPr>
            <a:r>
              <a:rPr lang="nl-BE" sz="2000" dirty="0" smtClean="0">
                <a:latin typeface="Book Antiqua" pitchFamily="18" charset="0"/>
                <a:cs typeface="Times New Roman" pitchFamily="18" charset="0"/>
              </a:rPr>
              <a:t>Equipment costs:	</a:t>
            </a:r>
            <a:r>
              <a:rPr lang="sr-Latn-RS" sz="2000" dirty="0" smtClean="0">
                <a:latin typeface="Book Antiqua" pitchFamily="18" charset="0"/>
                <a:cs typeface="Times New Roman" pitchFamily="18" charset="0"/>
              </a:rPr>
              <a:t>  	</a:t>
            </a:r>
            <a:r>
              <a:rPr lang="sr-Latn-RS" sz="2000" b="1" dirty="0" smtClean="0">
                <a:solidFill>
                  <a:schemeClr val="tx2">
                    <a:lumMod val="60000"/>
                    <a:lumOff val="40000"/>
                  </a:schemeClr>
                </a:solidFill>
                <a:latin typeface="Book Antiqua" pitchFamily="18" charset="0"/>
                <a:cs typeface="Times New Roman" pitchFamily="18" charset="0"/>
              </a:rPr>
              <a:t>2</a:t>
            </a:r>
            <a:r>
              <a:rPr lang="x-none" sz="2000" b="1" smtClean="0">
                <a:solidFill>
                  <a:schemeClr val="tx2">
                    <a:lumMod val="60000"/>
                    <a:lumOff val="40000"/>
                  </a:schemeClr>
                </a:solidFill>
                <a:latin typeface="Book Antiqua" pitchFamily="18" charset="0"/>
                <a:cs typeface="Times New Roman" pitchFamily="18" charset="0"/>
              </a:rPr>
              <a:t>64,</a:t>
            </a:r>
            <a:r>
              <a:rPr lang="nl-BE" sz="2000" b="1" dirty="0" smtClean="0">
                <a:solidFill>
                  <a:schemeClr val="tx2">
                    <a:lumMod val="60000"/>
                    <a:lumOff val="40000"/>
                  </a:schemeClr>
                </a:solidFill>
                <a:latin typeface="Book Antiqua" pitchFamily="18" charset="0"/>
                <a:cs typeface="Times New Roman" pitchFamily="18" charset="0"/>
              </a:rPr>
              <a:t>8</a:t>
            </a:r>
            <a:r>
              <a:rPr lang="x-none" sz="2000" b="1" smtClean="0">
                <a:solidFill>
                  <a:schemeClr val="tx2">
                    <a:lumMod val="60000"/>
                    <a:lumOff val="40000"/>
                  </a:schemeClr>
                </a:solidFill>
                <a:latin typeface="Book Antiqua" pitchFamily="18" charset="0"/>
                <a:cs typeface="Times New Roman" pitchFamily="18" charset="0"/>
              </a:rPr>
              <a:t>0</a:t>
            </a:r>
            <a:r>
              <a:rPr lang="nl-BE" sz="2000" b="1" dirty="0" smtClean="0">
                <a:solidFill>
                  <a:schemeClr val="tx2">
                    <a:lumMod val="60000"/>
                    <a:lumOff val="40000"/>
                  </a:schemeClr>
                </a:solidFill>
                <a:latin typeface="Book Antiqua" pitchFamily="18" charset="0"/>
                <a:cs typeface="Times New Roman" pitchFamily="18" charset="0"/>
              </a:rPr>
              <a:t>0 EUR</a:t>
            </a:r>
          </a:p>
          <a:p>
            <a:pPr fontAlgn="auto">
              <a:spcBef>
                <a:spcPts val="0"/>
              </a:spcBef>
              <a:spcAft>
                <a:spcPts val="0"/>
              </a:spcAft>
              <a:buFont typeface="Wingdings" pitchFamily="2" charset="2"/>
              <a:buChar char="Ø"/>
              <a:defRPr/>
            </a:pPr>
            <a:r>
              <a:rPr lang="nl-BE" sz="2000" dirty="0" smtClean="0">
                <a:latin typeface="Book Antiqua" pitchFamily="18" charset="0"/>
                <a:cs typeface="Times New Roman" pitchFamily="18" charset="0"/>
              </a:rPr>
              <a:t>Subcontracting: 	</a:t>
            </a:r>
            <a:r>
              <a:rPr lang="sr-Latn-RS" sz="2000" dirty="0" smtClean="0">
                <a:latin typeface="Book Antiqua" pitchFamily="18" charset="0"/>
                <a:cs typeface="Times New Roman" pitchFamily="18" charset="0"/>
              </a:rPr>
              <a:t>  </a:t>
            </a:r>
            <a:r>
              <a:rPr lang="nl-BE" sz="2000" dirty="0" smtClean="0">
                <a:latin typeface="Book Antiqua" pitchFamily="18" charset="0"/>
                <a:cs typeface="Times New Roman" pitchFamily="18" charset="0"/>
              </a:rPr>
              <a:t>  </a:t>
            </a:r>
            <a:r>
              <a:rPr lang="sr-Latn-RS" sz="2000" dirty="0" smtClean="0">
                <a:latin typeface="Book Antiqua" pitchFamily="18" charset="0"/>
                <a:cs typeface="Times New Roman" pitchFamily="18" charset="0"/>
              </a:rPr>
              <a:t>	  </a:t>
            </a:r>
            <a:r>
              <a:rPr lang="x-none" sz="2000" b="1" smtClean="0">
                <a:solidFill>
                  <a:schemeClr val="tx2">
                    <a:lumMod val="60000"/>
                    <a:lumOff val="40000"/>
                  </a:schemeClr>
                </a:solidFill>
                <a:latin typeface="Book Antiqua" pitchFamily="18" charset="0"/>
                <a:cs typeface="Times New Roman" pitchFamily="18" charset="0"/>
              </a:rPr>
              <a:t>48,</a:t>
            </a:r>
            <a:r>
              <a:rPr lang="nl-BE" sz="2000" b="1" dirty="0" smtClean="0">
                <a:solidFill>
                  <a:schemeClr val="tx2">
                    <a:lumMod val="60000"/>
                    <a:lumOff val="40000"/>
                  </a:schemeClr>
                </a:solidFill>
                <a:latin typeface="Book Antiqua" pitchFamily="18" charset="0"/>
                <a:cs typeface="Times New Roman" pitchFamily="18" charset="0"/>
              </a:rPr>
              <a:t>000 EUR</a:t>
            </a:r>
            <a:endParaRPr lang="x-none" sz="2000" b="1" smtClean="0">
              <a:solidFill>
                <a:schemeClr val="tx2">
                  <a:lumMod val="60000"/>
                  <a:lumOff val="40000"/>
                </a:schemeClr>
              </a:solidFill>
              <a:latin typeface="Book Antiqua" pitchFamily="18" charset="0"/>
              <a:cs typeface="Times New Roman" pitchFamily="18" charset="0"/>
            </a:endParaRPr>
          </a:p>
          <a:p>
            <a:pPr fontAlgn="auto">
              <a:spcBef>
                <a:spcPts val="0"/>
              </a:spcBef>
              <a:spcAft>
                <a:spcPts val="0"/>
              </a:spcAft>
              <a:buFont typeface="Wingdings" pitchFamily="2" charset="2"/>
              <a:buChar char="Ø"/>
              <a:defRPr/>
            </a:pPr>
            <a:r>
              <a:rPr lang="x-none" sz="2000" smtClean="0">
                <a:latin typeface="Book Antiqua" pitchFamily="18" charset="0"/>
                <a:cs typeface="Times New Roman" pitchFamily="18" charset="0"/>
              </a:rPr>
              <a:t>Special Mobility Strand: </a:t>
            </a:r>
            <a:r>
              <a:rPr lang="sr-Latn-RS" sz="2000" dirty="0" smtClean="0">
                <a:latin typeface="Book Antiqua" pitchFamily="18" charset="0"/>
                <a:cs typeface="Times New Roman" pitchFamily="18" charset="0"/>
              </a:rPr>
              <a:t>	</a:t>
            </a:r>
            <a:r>
              <a:rPr lang="x-none" sz="2000" b="1" smtClean="0">
                <a:solidFill>
                  <a:schemeClr val="tx2">
                    <a:lumMod val="60000"/>
                    <a:lumOff val="40000"/>
                  </a:schemeClr>
                </a:solidFill>
                <a:latin typeface="Book Antiqua" pitchFamily="18" charset="0"/>
                <a:cs typeface="Times New Roman" pitchFamily="18" charset="0"/>
              </a:rPr>
              <a:t>320,461 EUR</a:t>
            </a:r>
            <a:endParaRPr lang="nl-BE" sz="2000" b="1" dirty="0" smtClean="0">
              <a:solidFill>
                <a:schemeClr val="tx2">
                  <a:lumMod val="60000"/>
                  <a:lumOff val="40000"/>
                </a:schemeClr>
              </a:solidFill>
              <a:latin typeface="Book Antiqua" pitchFamily="18" charset="0"/>
              <a:cs typeface="Times New Roman" pitchFamily="18" charset="0"/>
            </a:endParaRPr>
          </a:p>
          <a:p>
            <a:pPr fontAlgn="auto">
              <a:spcBef>
                <a:spcPts val="0"/>
              </a:spcBef>
              <a:spcAft>
                <a:spcPts val="0"/>
              </a:spcAft>
              <a:buFont typeface="Wingdings" pitchFamily="2" charset="2"/>
              <a:buChar char="Ø"/>
              <a:defRPr/>
            </a:pPr>
            <a:endParaRPr lang="nl-BE" sz="2000" u="sng" dirty="0" smtClean="0">
              <a:latin typeface="Book Antiqua" pitchFamily="18" charset="0"/>
              <a:cs typeface="Times New Roman" pitchFamily="18" charset="0"/>
            </a:endParaRPr>
          </a:p>
          <a:p>
            <a:pPr fontAlgn="auto">
              <a:spcBef>
                <a:spcPts val="0"/>
              </a:spcBef>
              <a:spcAft>
                <a:spcPts val="0"/>
              </a:spcAft>
              <a:buFont typeface="Wingdings" pitchFamily="2" charset="2"/>
              <a:buChar char="Ø"/>
              <a:defRPr/>
            </a:pPr>
            <a:r>
              <a:rPr lang="nl-BE" sz="2000" dirty="0" smtClean="0">
                <a:latin typeface="Book Antiqua" pitchFamily="18" charset="0"/>
                <a:cs typeface="Times New Roman" pitchFamily="18" charset="0"/>
              </a:rPr>
              <a:t>Total project expenditures: </a:t>
            </a:r>
            <a:r>
              <a:rPr lang="sr-Latn-RS" sz="2000" dirty="0" smtClean="0">
                <a:latin typeface="Book Antiqua" pitchFamily="18" charset="0"/>
                <a:cs typeface="Times New Roman" pitchFamily="18" charset="0"/>
              </a:rPr>
              <a:t>      </a:t>
            </a:r>
            <a:r>
              <a:rPr lang="x-none" sz="2000" b="1" smtClean="0">
                <a:solidFill>
                  <a:schemeClr val="tx2">
                    <a:lumMod val="60000"/>
                    <a:lumOff val="40000"/>
                  </a:schemeClr>
                </a:solidFill>
                <a:latin typeface="Book Antiqua" pitchFamily="18" charset="0"/>
                <a:cs typeface="Times New Roman" pitchFamily="18" charset="0"/>
              </a:rPr>
              <a:t>1,245,74</a:t>
            </a:r>
            <a:r>
              <a:rPr lang="nl-BE" sz="2000" b="1" dirty="0" smtClean="0">
                <a:solidFill>
                  <a:schemeClr val="tx2">
                    <a:lumMod val="60000"/>
                    <a:lumOff val="40000"/>
                  </a:schemeClr>
                </a:solidFill>
                <a:latin typeface="Book Antiqua" pitchFamily="18" charset="0"/>
                <a:cs typeface="Times New Roman" pitchFamily="18" charset="0"/>
              </a:rPr>
              <a:t>6 EUR</a:t>
            </a:r>
            <a:endParaRPr lang="sr-Latn-RS" sz="2000" b="1" dirty="0" smtClean="0">
              <a:solidFill>
                <a:schemeClr val="tx2">
                  <a:lumMod val="60000"/>
                  <a:lumOff val="40000"/>
                </a:schemeClr>
              </a:solidFill>
              <a:latin typeface="Book Antiqua"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Autofit/>
          </a:bodyPr>
          <a:lstStyle/>
          <a:p>
            <a:r>
              <a:rPr lang="en-US" sz="3200" dirty="0" smtClean="0">
                <a:solidFill>
                  <a:srgbClr val="419182"/>
                </a:solidFill>
                <a:latin typeface="Book Antiqua" panose="02040602050305030304" pitchFamily="18" charset="0"/>
              </a:rPr>
              <a:t>Articles I.10.10 </a:t>
            </a:r>
            <a:r>
              <a:rPr lang="sr-Latn-RS" sz="3200" b="1" dirty="0" smtClean="0">
                <a:solidFill>
                  <a:srgbClr val="419182"/>
                </a:solidFill>
                <a:latin typeface="Book Antiqua" panose="02040602050305030304" pitchFamily="18" charset="0"/>
              </a:rPr>
              <a:t>Penalties in the case of </a:t>
            </a:r>
            <a:r>
              <a:rPr lang="sr-Latn-RS" sz="3200" b="1" dirty="0" smtClean="0">
                <a:solidFill>
                  <a:srgbClr val="419182"/>
                </a:solidFill>
                <a:latin typeface="Book Antiqua" panose="02040602050305030304" pitchFamily="18" charset="0"/>
              </a:rPr>
              <a:t>non-compliance </a:t>
            </a:r>
            <a:r>
              <a:rPr lang="sr-Latn-RS" sz="3200" b="1" dirty="0" smtClean="0">
                <a:solidFill>
                  <a:srgbClr val="419182"/>
                </a:solidFill>
                <a:latin typeface="Book Antiqua" panose="02040602050305030304" pitchFamily="18" charset="0"/>
              </a:rPr>
              <a:t>with publicity obligations</a:t>
            </a:r>
            <a:endParaRPr lang="bs-Latn-BA" sz="3200" b="1"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lgn="just">
              <a:buNone/>
            </a:pPr>
            <a:r>
              <a:rPr lang="sr-Latn-RS" sz="2800" dirty="0" smtClean="0">
                <a:latin typeface="Book Antiqua" pitchFamily="18" charset="0"/>
                <a:cs typeface="Times New Roman" pitchFamily="18" charset="0"/>
              </a:rPr>
              <a:t>The obligation to comply with the publicity provisions set out in Article II.7 of the General Conditions constitutes a substantial obligation. Without prejudice to the right to terminate the grant, </a:t>
            </a:r>
            <a:r>
              <a:rPr lang="sr-Latn-RS" sz="2800" b="1" dirty="0" smtClean="0">
                <a:solidFill>
                  <a:schemeClr val="tx2"/>
                </a:solidFill>
                <a:latin typeface="Book Antiqua" pitchFamily="18" charset="0"/>
                <a:cs typeface="Times New Roman" pitchFamily="18" charset="0"/>
              </a:rPr>
              <a:t>in case of failure to fulfil this obligation, the Agency may apply a </a:t>
            </a:r>
            <a:r>
              <a:rPr lang="sr-Latn-RS" sz="2800" b="1" dirty="0" smtClean="0">
                <a:solidFill>
                  <a:srgbClr val="FF0000"/>
                </a:solidFill>
                <a:latin typeface="Book Antiqua" pitchFamily="18" charset="0"/>
                <a:cs typeface="Times New Roman" pitchFamily="18" charset="0"/>
              </a:rPr>
              <a:t>20% reduction of the grant initially provided for</a:t>
            </a:r>
            <a:r>
              <a:rPr lang="sr-Latn-RS" sz="2800" dirty="0" smtClean="0">
                <a:latin typeface="Book Antiqua" pitchFamily="18" charset="0"/>
                <a:cs typeface="Times New Roman" pitchFamily="18" charset="0"/>
              </a:rPr>
              <a:t>.</a:t>
            </a:r>
            <a:endParaRPr lang="en-US" sz="2800" dirty="0" smtClean="0">
              <a:latin typeface="Book Antiqua" pitchFamily="18" charset="0"/>
              <a:cs typeface="Times New Roman" pitchFamily="18" charset="0"/>
            </a:endParaRPr>
          </a:p>
          <a:p>
            <a:pPr>
              <a:buNone/>
            </a:pPr>
            <a:endParaRPr lang="bs-Latn-BA" sz="2600" dirty="0" smtClean="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20</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Autofit/>
          </a:bodyPr>
          <a:lstStyle/>
          <a:p>
            <a:r>
              <a:rPr lang="en-US" sz="3200" dirty="0" smtClean="0">
                <a:solidFill>
                  <a:srgbClr val="419182"/>
                </a:solidFill>
                <a:latin typeface="Book Antiqua" panose="02040602050305030304" pitchFamily="18" charset="0"/>
              </a:rPr>
              <a:t>Articles I.10.10 </a:t>
            </a:r>
            <a:r>
              <a:rPr lang="sr-Latn-RS" sz="3200" b="1" dirty="0" smtClean="0">
                <a:solidFill>
                  <a:srgbClr val="419182"/>
                </a:solidFill>
                <a:latin typeface="Book Antiqua" panose="02040602050305030304" pitchFamily="18" charset="0"/>
              </a:rPr>
              <a:t>Administrative and financial penalties </a:t>
            </a:r>
            <a:endParaRPr lang="bs-Latn-BA" sz="3200" b="1" dirty="0" smtClean="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lgn="just">
              <a:buNone/>
            </a:pPr>
            <a:r>
              <a:rPr lang="sr-Latn-RS" sz="2400" dirty="0" smtClean="0">
                <a:latin typeface="Book Antiqua" pitchFamily="18" charset="0"/>
                <a:cs typeface="Times New Roman" pitchFamily="18" charset="0"/>
              </a:rPr>
              <a:t>Beneficiary which has committed substantial errors, irregularities or fraud, has made false declarations in supplying required information or has failed to supply such information at the moment of the submission of the application or during the implementation of the grant,or has been found in serious breach of its obligations under the Agreement shall be liable to:</a:t>
            </a:r>
          </a:p>
          <a:p>
            <a:pPr algn="just">
              <a:buNone/>
            </a:pPr>
            <a:r>
              <a:rPr lang="sr-Latn-RS" sz="2400" dirty="0" smtClean="0">
                <a:latin typeface="Book Antiqua" pitchFamily="18" charset="0"/>
                <a:cs typeface="Times New Roman" pitchFamily="18" charset="0"/>
              </a:rPr>
              <a:t>a) </a:t>
            </a:r>
            <a:r>
              <a:rPr lang="sr-Latn-RS" sz="2400" b="1" dirty="0" smtClean="0">
                <a:solidFill>
                  <a:schemeClr val="tx2"/>
                </a:solidFill>
                <a:latin typeface="Book Antiqua" pitchFamily="18" charset="0"/>
                <a:cs typeface="Times New Roman" pitchFamily="18" charset="0"/>
              </a:rPr>
              <a:t>administrative penalties </a:t>
            </a:r>
            <a:r>
              <a:rPr lang="sr-Latn-RS" sz="2400" dirty="0" smtClean="0">
                <a:latin typeface="Book Antiqua" pitchFamily="18" charset="0"/>
                <a:cs typeface="Times New Roman" pitchFamily="18" charset="0"/>
              </a:rPr>
              <a:t>consisting of </a:t>
            </a:r>
            <a:r>
              <a:rPr lang="sr-Latn-RS" sz="2400" b="1" dirty="0" smtClean="0">
                <a:solidFill>
                  <a:srgbClr val="FF0000"/>
                </a:solidFill>
                <a:latin typeface="Book Antiqua" pitchFamily="18" charset="0"/>
                <a:cs typeface="Times New Roman" pitchFamily="18" charset="0"/>
              </a:rPr>
              <a:t>exclusion from all contracts and grants financed by Union budget for a maximum of five years from the date on which the infringement is established</a:t>
            </a:r>
            <a:r>
              <a:rPr lang="sr-Latn-RS" sz="2400" dirty="0" smtClean="0">
                <a:latin typeface="Book Antiqua" pitchFamily="18" charset="0"/>
                <a:cs typeface="Times New Roman" pitchFamily="18" charset="0"/>
              </a:rPr>
              <a:t> and confirmed following a contradictory procedure with the beneficiary</a:t>
            </a:r>
            <a:endParaRPr lang="en-US" sz="2400" dirty="0" smtClean="0">
              <a:latin typeface="Book Antiqua" pitchFamily="18" charset="0"/>
              <a:cs typeface="Times New Roman" pitchFamily="18" charset="0"/>
            </a:endParaRPr>
          </a:p>
          <a:p>
            <a:pPr>
              <a:buNone/>
            </a:pPr>
            <a:endParaRPr lang="bs-Latn-BA" sz="2600" dirty="0" smtClean="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21</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Autofit/>
          </a:bodyPr>
          <a:lstStyle/>
          <a:p>
            <a:r>
              <a:rPr lang="en-US" sz="3200" dirty="0" smtClean="0">
                <a:solidFill>
                  <a:srgbClr val="419182"/>
                </a:solidFill>
                <a:latin typeface="Book Antiqua" panose="02040602050305030304" pitchFamily="18" charset="0"/>
              </a:rPr>
              <a:t>Articles I.10.10 </a:t>
            </a:r>
            <a:r>
              <a:rPr lang="sr-Latn-RS" sz="3200" b="1" dirty="0" smtClean="0">
                <a:solidFill>
                  <a:srgbClr val="419182"/>
                </a:solidFill>
                <a:latin typeface="Book Antiqua" panose="02040602050305030304" pitchFamily="18" charset="0"/>
              </a:rPr>
              <a:t>Administrative and financial penalties </a:t>
            </a:r>
            <a:endParaRPr lang="bs-Latn-BA" sz="3200" b="1" dirty="0" smtClean="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algn="just">
              <a:buNone/>
            </a:pPr>
            <a:r>
              <a:rPr lang="sr-Latn-RS" sz="2400" dirty="0" smtClean="0">
                <a:latin typeface="Book Antiqua" pitchFamily="18" charset="0"/>
                <a:cs typeface="Times New Roman" pitchFamily="18" charset="0"/>
              </a:rPr>
              <a:t>b) </a:t>
            </a:r>
            <a:r>
              <a:rPr lang="sr-Latn-RS" sz="2400" b="1" dirty="0" smtClean="0">
                <a:solidFill>
                  <a:schemeClr val="tx2"/>
                </a:solidFill>
                <a:latin typeface="Book Antiqua" pitchFamily="18" charset="0"/>
                <a:cs typeface="Times New Roman" pitchFamily="18" charset="0"/>
              </a:rPr>
              <a:t>financial penalties </a:t>
            </a:r>
            <a:r>
              <a:rPr lang="sr-Latn-RS" sz="2400" dirty="0" smtClean="0">
                <a:latin typeface="Book Antiqua" pitchFamily="18" charset="0"/>
                <a:cs typeface="Times New Roman" pitchFamily="18" charset="0"/>
              </a:rPr>
              <a:t>of </a:t>
            </a:r>
            <a:r>
              <a:rPr lang="sr-Latn-RS" sz="2400" b="1" dirty="0" smtClean="0">
                <a:solidFill>
                  <a:srgbClr val="FF0000"/>
                </a:solidFill>
                <a:latin typeface="Book Antiqua" pitchFamily="18" charset="0"/>
                <a:cs typeface="Times New Roman" pitchFamily="18" charset="0"/>
              </a:rPr>
              <a:t>2% to 10% of the value of the contribution the beneficiary concerned </a:t>
            </a:r>
            <a:r>
              <a:rPr lang="sr-Latn-RS" sz="2400" dirty="0" smtClean="0">
                <a:latin typeface="Book Antiqua" pitchFamily="18" charset="0"/>
                <a:cs typeface="Times New Roman" pitchFamily="18" charset="0"/>
              </a:rPr>
              <a:t>is entitled to in accordance with the estimated budget set out in Annex III. </a:t>
            </a:r>
          </a:p>
          <a:p>
            <a:pPr algn="just">
              <a:buNone/>
            </a:pPr>
            <a:endParaRPr lang="sr-Latn-RS" sz="2400" dirty="0" smtClean="0">
              <a:latin typeface="Book Antiqua" pitchFamily="18" charset="0"/>
              <a:cs typeface="Times New Roman" pitchFamily="18" charset="0"/>
            </a:endParaRPr>
          </a:p>
          <a:p>
            <a:pPr algn="just">
              <a:buNone/>
            </a:pPr>
            <a:r>
              <a:rPr lang="sr-Latn-RS" sz="2400" dirty="0" smtClean="0">
                <a:latin typeface="Book Antiqua" pitchFamily="18" charset="0"/>
                <a:cs typeface="Times New Roman" pitchFamily="18" charset="0"/>
              </a:rPr>
              <a:t>In the event of another infringement within five years following the establishment of the first infringement, the period of exclusion under point a) </a:t>
            </a:r>
            <a:r>
              <a:rPr lang="sr-Latn-RS" sz="2400" b="1" dirty="0" smtClean="0">
                <a:solidFill>
                  <a:srgbClr val="FF0000"/>
                </a:solidFill>
                <a:latin typeface="Book Antiqua" pitchFamily="18" charset="0"/>
                <a:cs typeface="Times New Roman" pitchFamily="18" charset="0"/>
              </a:rPr>
              <a:t>may be extended to 10 years and the range of the rate reffered to in point </a:t>
            </a:r>
            <a:r>
              <a:rPr lang="sr-Latn-RS" sz="2400" dirty="0" smtClean="0">
                <a:latin typeface="Book Antiqua" pitchFamily="18" charset="0"/>
                <a:cs typeface="Times New Roman" pitchFamily="18" charset="0"/>
              </a:rPr>
              <a:t>b) </a:t>
            </a:r>
            <a:r>
              <a:rPr lang="sr-Latn-RS" sz="2400" b="1" dirty="0" smtClean="0">
                <a:solidFill>
                  <a:srgbClr val="FF0000"/>
                </a:solidFill>
                <a:latin typeface="Book Antiqua" pitchFamily="18" charset="0"/>
                <a:cs typeface="Times New Roman" pitchFamily="18" charset="0"/>
              </a:rPr>
              <a:t>may be increased to 4% to 20%.</a:t>
            </a:r>
          </a:p>
          <a:p>
            <a:pPr>
              <a:buNone/>
            </a:pPr>
            <a:endParaRPr lang="bs-Latn-BA" sz="2600" dirty="0" smtClean="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22</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dirty="0" smtClean="0">
                <a:latin typeface="Times New Roman" pitchFamily="18" charset="0"/>
                <a:cs typeface="Times New Roman" pitchFamily="18" charset="0"/>
              </a:rPr>
              <a:t>Articles I.10.10 </a:t>
            </a:r>
            <a:r>
              <a:rPr lang="sr-Latn-RS" sz="2800" b="1" dirty="0" smtClean="0">
                <a:solidFill>
                  <a:schemeClr val="tx1"/>
                </a:solidFill>
                <a:latin typeface="Times New Roman" pitchFamily="18" charset="0"/>
                <a:cs typeface="Times New Roman" pitchFamily="18" charset="0"/>
              </a:rPr>
              <a:t>Administrative and financial penalties </a:t>
            </a:r>
            <a:endParaRPr lang="en-US" sz="2800" dirty="0"/>
          </a:p>
        </p:txBody>
      </p:sp>
      <p:sp>
        <p:nvSpPr>
          <p:cNvPr id="3" name="Content Placeholder 2"/>
          <p:cNvSpPr>
            <a:spLocks noGrp="1"/>
          </p:cNvSpPr>
          <p:nvPr>
            <p:ph idx="1"/>
          </p:nvPr>
        </p:nvSpPr>
        <p:spPr>
          <a:xfrm>
            <a:off x="381000" y="1600200"/>
            <a:ext cx="8229600" cy="4525963"/>
          </a:xfrm>
        </p:spPr>
        <p:txBody>
          <a:bodyPr>
            <a:normAutofit/>
          </a:bodyPr>
          <a:lstStyle/>
          <a:p>
            <a:pPr algn="just">
              <a:buNone/>
            </a:pPr>
            <a:r>
              <a:rPr lang="sr-Latn-RS" sz="2400" dirty="0" smtClean="0">
                <a:latin typeface="Times New Roman" pitchFamily="18" charset="0"/>
                <a:cs typeface="Times New Roman" pitchFamily="18" charset="0"/>
              </a:rPr>
              <a:t>b) </a:t>
            </a:r>
            <a:r>
              <a:rPr lang="sr-Latn-RS" sz="2400" b="1" dirty="0" smtClean="0">
                <a:solidFill>
                  <a:schemeClr val="tx2"/>
                </a:solidFill>
                <a:latin typeface="Times New Roman" pitchFamily="18" charset="0"/>
                <a:cs typeface="Times New Roman" pitchFamily="18" charset="0"/>
              </a:rPr>
              <a:t>financial penalties </a:t>
            </a:r>
            <a:r>
              <a:rPr lang="sr-Latn-RS" sz="2400" dirty="0" smtClean="0">
                <a:latin typeface="Times New Roman" pitchFamily="18" charset="0"/>
                <a:cs typeface="Times New Roman" pitchFamily="18" charset="0"/>
              </a:rPr>
              <a:t>of </a:t>
            </a:r>
            <a:r>
              <a:rPr lang="sr-Latn-RS" sz="2400" b="1" dirty="0" smtClean="0">
                <a:solidFill>
                  <a:srgbClr val="FF0000"/>
                </a:solidFill>
                <a:latin typeface="Times New Roman" pitchFamily="18" charset="0"/>
                <a:cs typeface="Times New Roman" pitchFamily="18" charset="0"/>
              </a:rPr>
              <a:t>2% to 10% of the value of the contribution the beneficiary concerned </a:t>
            </a:r>
            <a:r>
              <a:rPr lang="sr-Latn-RS" sz="2400" dirty="0" smtClean="0">
                <a:latin typeface="Times New Roman" pitchFamily="18" charset="0"/>
                <a:cs typeface="Times New Roman" pitchFamily="18" charset="0"/>
              </a:rPr>
              <a:t>is entitled to in accordance with the estimated budget set out in Annex III. </a:t>
            </a:r>
          </a:p>
          <a:p>
            <a:pPr algn="just">
              <a:buNone/>
            </a:pPr>
            <a:endParaRPr lang="sr-Latn-RS" sz="2400" dirty="0" smtClean="0">
              <a:latin typeface="Times New Roman" pitchFamily="18" charset="0"/>
              <a:cs typeface="Times New Roman" pitchFamily="18" charset="0"/>
            </a:endParaRPr>
          </a:p>
          <a:p>
            <a:pPr algn="just">
              <a:buNone/>
            </a:pPr>
            <a:r>
              <a:rPr lang="sr-Latn-RS" sz="2400" dirty="0" smtClean="0">
                <a:latin typeface="Times New Roman" pitchFamily="18" charset="0"/>
                <a:cs typeface="Times New Roman" pitchFamily="18" charset="0"/>
              </a:rPr>
              <a:t>In the event of another infringement within five years following the establishment of the first infringement, the period of exclusion under point a) </a:t>
            </a:r>
            <a:r>
              <a:rPr lang="sr-Latn-RS" sz="2400" b="1" dirty="0" smtClean="0">
                <a:solidFill>
                  <a:srgbClr val="FF0000"/>
                </a:solidFill>
                <a:latin typeface="Times New Roman" pitchFamily="18" charset="0"/>
                <a:cs typeface="Times New Roman" pitchFamily="18" charset="0"/>
              </a:rPr>
              <a:t>may be extended to 10 years and the range of the rate reffered to in point </a:t>
            </a:r>
            <a:r>
              <a:rPr lang="sr-Latn-RS" sz="2400" dirty="0" smtClean="0">
                <a:latin typeface="Times New Roman" pitchFamily="18" charset="0"/>
                <a:cs typeface="Times New Roman" pitchFamily="18" charset="0"/>
              </a:rPr>
              <a:t>b) </a:t>
            </a:r>
            <a:r>
              <a:rPr lang="sr-Latn-RS" sz="2400" b="1" dirty="0" smtClean="0">
                <a:solidFill>
                  <a:srgbClr val="FF0000"/>
                </a:solidFill>
                <a:latin typeface="Times New Roman" pitchFamily="18" charset="0"/>
                <a:cs typeface="Times New Roman" pitchFamily="18" charset="0"/>
              </a:rPr>
              <a:t>may be increased to 4% to 20%.</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55700"/>
            <a:ext cx="8229600" cy="749300"/>
          </a:xfrm>
        </p:spPr>
        <p:txBody>
          <a:bodyPr>
            <a:normAutofit fontScale="90000"/>
          </a:bodyPr>
          <a:lstStyle/>
          <a:p>
            <a:r>
              <a:rPr lang="x-none" sz="3600" smtClean="0">
                <a:solidFill>
                  <a:srgbClr val="419182"/>
                </a:solidFill>
                <a:latin typeface="Book Antiqua" panose="02040602050305030304" pitchFamily="18" charset="0"/>
              </a:rPr>
              <a:t>Installments </a:t>
            </a:r>
            <a:r>
              <a:rPr lang="x-none" sz="3600" dirty="0" smtClean="0">
                <a:solidFill>
                  <a:srgbClr val="419182"/>
                </a:solidFill>
                <a:latin typeface="Book Antiqua" panose="02040602050305030304" pitchFamily="18" charset="0"/>
              </a:rPr>
              <a:t>from EACEA</a:t>
            </a:r>
            <a:r>
              <a:rPr lang="en-US" sz="3600" dirty="0" smtClean="0">
                <a:solidFill>
                  <a:srgbClr val="419182"/>
                </a:solidFill>
                <a:latin typeface="Book Antiqua" panose="02040602050305030304" pitchFamily="18" charset="0"/>
              </a:rPr>
              <a:t> to the Project coordinator</a:t>
            </a:r>
            <a:r>
              <a:rPr lang="nl-BE" b="1" dirty="0" smtClean="0">
                <a:solidFill>
                  <a:srgbClr val="FF3300"/>
                </a:solidFill>
                <a:latin typeface="Times New Roman" pitchFamily="18" charset="0"/>
                <a:cs typeface="Times New Roman" pitchFamily="18" charset="0"/>
              </a:rPr>
              <a:t/>
            </a:r>
            <a:br>
              <a:rPr lang="nl-BE" b="1" dirty="0" smtClean="0">
                <a:solidFill>
                  <a:srgbClr val="FF3300"/>
                </a:solidFill>
                <a:latin typeface="Times New Roman" pitchFamily="18" charset="0"/>
                <a:cs typeface="Times New Roman" pitchFamily="18" charset="0"/>
              </a:rPr>
            </a:b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646237"/>
            <a:ext cx="8229600" cy="4525963"/>
          </a:xfrm>
        </p:spPr>
        <p:txBody>
          <a:bodyPr>
            <a:noAutofit/>
          </a:bodyPr>
          <a:lstStyle/>
          <a:p>
            <a:pPr eaLnBrk="0" hangingPunct="0">
              <a:buFontTx/>
              <a:buChar char="•"/>
              <a:defRPr/>
            </a:pPr>
            <a:r>
              <a:rPr lang="x-none" sz="2400" u="sng" kern="0" smtClean="0">
                <a:solidFill>
                  <a:schemeClr val="tx2"/>
                </a:solidFill>
                <a:latin typeface="Book Antiqua" pitchFamily="18" charset="0"/>
                <a:cs typeface="Times New Roman" pitchFamily="18" charset="0"/>
              </a:rPr>
              <a:t>pre</a:t>
            </a:r>
            <a:r>
              <a:rPr lang="en-US" sz="2400" u="sng" kern="0" dirty="0" smtClean="0">
                <a:solidFill>
                  <a:schemeClr val="tx2"/>
                </a:solidFill>
                <a:latin typeface="Book Antiqua" pitchFamily="18" charset="0"/>
                <a:cs typeface="Times New Roman" pitchFamily="18" charset="0"/>
              </a:rPr>
              <a:t>-</a:t>
            </a:r>
            <a:r>
              <a:rPr lang="x-none" sz="2400" u="sng" kern="0" smtClean="0">
                <a:solidFill>
                  <a:schemeClr val="tx2"/>
                </a:solidFill>
                <a:latin typeface="Book Antiqua" pitchFamily="18" charset="0"/>
                <a:cs typeface="Times New Roman" pitchFamily="18" charset="0"/>
              </a:rPr>
              <a:t>financing payment of </a:t>
            </a:r>
            <a:r>
              <a:rPr lang="x-none" sz="2400" b="1" u="sng" kern="0" smtClean="0">
                <a:solidFill>
                  <a:schemeClr val="tx2"/>
                </a:solidFill>
                <a:latin typeface="Book Antiqua" pitchFamily="18" charset="0"/>
                <a:cs typeface="Times New Roman" pitchFamily="18" charset="0"/>
              </a:rPr>
              <a:t>50% </a:t>
            </a:r>
            <a:r>
              <a:rPr lang="x-none" sz="2400" kern="0" smtClean="0">
                <a:latin typeface="Book Antiqua" pitchFamily="18" charset="0"/>
                <a:cs typeface="Times New Roman" pitchFamily="18" charset="0"/>
              </a:rPr>
              <a:t>of the maximum amount </a:t>
            </a:r>
            <a:r>
              <a:rPr lang="en-US" sz="2400" kern="0" dirty="0" smtClean="0">
                <a:latin typeface="Book Antiqua" pitchFamily="18" charset="0"/>
                <a:cs typeface="Times New Roman" pitchFamily="18" charset="0"/>
              </a:rPr>
              <a:t>u</a:t>
            </a:r>
            <a:r>
              <a:rPr lang="x-none" sz="2400" kern="0" smtClean="0">
                <a:latin typeface="Book Antiqua" pitchFamily="18" charset="0"/>
                <a:cs typeface="Times New Roman" pitchFamily="18" charset="0"/>
              </a:rPr>
              <a:t>pon entry into force of the Agreement</a:t>
            </a:r>
          </a:p>
          <a:p>
            <a:pPr eaLnBrk="0" hangingPunct="0">
              <a:buFontTx/>
              <a:buChar char="•"/>
              <a:defRPr/>
            </a:pPr>
            <a:r>
              <a:rPr lang="x-none" sz="2400" u="sng" kern="0" smtClean="0">
                <a:solidFill>
                  <a:schemeClr val="tx2"/>
                </a:solidFill>
                <a:latin typeface="Book Antiqua" pitchFamily="18" charset="0"/>
                <a:cs typeface="Times New Roman" pitchFamily="18" charset="0"/>
              </a:rPr>
              <a:t>second payment of </a:t>
            </a:r>
            <a:r>
              <a:rPr lang="x-none" sz="2400" b="1" u="sng" kern="0" smtClean="0">
                <a:solidFill>
                  <a:schemeClr val="tx2"/>
                </a:solidFill>
                <a:latin typeface="Book Antiqua" pitchFamily="18" charset="0"/>
                <a:cs typeface="Times New Roman" pitchFamily="18" charset="0"/>
              </a:rPr>
              <a:t>40%</a:t>
            </a:r>
            <a:r>
              <a:rPr lang="x-none" sz="2400" kern="0" smtClean="0">
                <a:solidFill>
                  <a:schemeClr val="tx2"/>
                </a:solidFill>
                <a:latin typeface="Book Antiqua" pitchFamily="18" charset="0"/>
                <a:cs typeface="Times New Roman" pitchFamily="18" charset="0"/>
              </a:rPr>
              <a:t> </a:t>
            </a:r>
            <a:r>
              <a:rPr lang="x-none" sz="2400" kern="0" smtClean="0">
                <a:latin typeface="Book Antiqua" pitchFamily="18" charset="0"/>
                <a:cs typeface="Times New Roman" pitchFamily="18" charset="0"/>
              </a:rPr>
              <a:t>of the maximum amount if:</a:t>
            </a:r>
          </a:p>
          <a:p>
            <a:pPr lvl="1" eaLnBrk="0" hangingPunct="0">
              <a:buFontTx/>
              <a:buChar char="–"/>
              <a:defRPr/>
            </a:pPr>
            <a:r>
              <a:rPr lang="x-none" sz="2400" u="sng" kern="0" smtClean="0">
                <a:solidFill>
                  <a:schemeClr val="tx2"/>
                </a:solidFill>
                <a:latin typeface="Book Antiqua" pitchFamily="18" charset="0"/>
                <a:cs typeface="Times New Roman" pitchFamily="18" charset="0"/>
              </a:rPr>
              <a:t>at least 70% of the </a:t>
            </a:r>
            <a:r>
              <a:rPr lang="en-US" sz="2400" u="sng" kern="0" dirty="0" smtClean="0">
                <a:solidFill>
                  <a:schemeClr val="tx2"/>
                </a:solidFill>
                <a:latin typeface="Book Antiqua" pitchFamily="18" charset="0"/>
                <a:cs typeface="Times New Roman" pitchFamily="18" charset="0"/>
              </a:rPr>
              <a:t>previous</a:t>
            </a:r>
            <a:r>
              <a:rPr lang="x-none" sz="2400" u="sng" kern="0" smtClean="0">
                <a:solidFill>
                  <a:schemeClr val="tx2"/>
                </a:solidFill>
                <a:latin typeface="Book Antiqua" pitchFamily="18" charset="0"/>
                <a:cs typeface="Times New Roman" pitchFamily="18" charset="0"/>
              </a:rPr>
              <a:t> pre-financing installment is spent</a:t>
            </a:r>
          </a:p>
          <a:p>
            <a:pPr lvl="1" eaLnBrk="0" hangingPunct="0">
              <a:buFontTx/>
              <a:buChar char="–"/>
              <a:defRPr/>
            </a:pPr>
            <a:r>
              <a:rPr lang="x-none" sz="2400" kern="0" smtClean="0">
                <a:latin typeface="Book Antiqua" pitchFamily="18" charset="0"/>
                <a:cs typeface="Times New Roman" pitchFamily="18" charset="0"/>
              </a:rPr>
              <a:t>the statement of costs incurred and the request for payment is sent to EACEA</a:t>
            </a:r>
          </a:p>
          <a:p>
            <a:pPr lvl="1" eaLnBrk="0" hangingPunct="0">
              <a:buFontTx/>
              <a:buChar char="–"/>
              <a:defRPr/>
            </a:pPr>
            <a:r>
              <a:rPr lang="x-none" sz="2400" kern="0" smtClean="0">
                <a:latin typeface="Book Antiqua" pitchFamily="18" charset="0"/>
                <a:cs typeface="Times New Roman" pitchFamily="18" charset="0"/>
              </a:rPr>
              <a:t>the progress report on the implementation of the Action (Intermediate report) is sent to EACEA</a:t>
            </a:r>
          </a:p>
          <a:p>
            <a:pPr eaLnBrk="0" hangingPunct="0">
              <a:buFontTx/>
              <a:buChar char="•"/>
              <a:defRPr/>
            </a:pPr>
            <a:r>
              <a:rPr lang="x-none" sz="2400" u="sng" kern="0" smtClean="0">
                <a:solidFill>
                  <a:schemeClr val="tx2"/>
                </a:solidFill>
                <a:latin typeface="Book Antiqua" pitchFamily="18" charset="0"/>
                <a:cs typeface="Times New Roman" pitchFamily="18" charset="0"/>
              </a:rPr>
              <a:t>balance of </a:t>
            </a:r>
            <a:r>
              <a:rPr lang="x-none" sz="2400" b="1" u="sng" kern="0" smtClean="0">
                <a:solidFill>
                  <a:schemeClr val="tx2"/>
                </a:solidFill>
                <a:latin typeface="Book Antiqua" pitchFamily="18" charset="0"/>
                <a:cs typeface="Times New Roman" pitchFamily="18" charset="0"/>
              </a:rPr>
              <a:t>10%</a:t>
            </a:r>
            <a:r>
              <a:rPr lang="x-none" sz="2400" kern="0" smtClean="0">
                <a:solidFill>
                  <a:schemeClr val="tx2"/>
                </a:solidFill>
                <a:latin typeface="Book Antiqua" pitchFamily="18" charset="0"/>
                <a:cs typeface="Times New Roman" pitchFamily="18" charset="0"/>
              </a:rPr>
              <a:t> </a:t>
            </a:r>
            <a:r>
              <a:rPr lang="x-none" sz="2400" kern="0" smtClean="0">
                <a:latin typeface="Book Antiqua" pitchFamily="18" charset="0"/>
                <a:cs typeface="Times New Roman" pitchFamily="18" charset="0"/>
              </a:rPr>
              <a:t>upon the approval of the Final Report </a:t>
            </a:r>
            <a:endParaRPr lang="en-US" sz="2400" kern="0" dirty="0">
              <a:latin typeface="Book Antiqua" pitchFamily="18" charset="0"/>
              <a:cs typeface="Times New Roman"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3</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27100"/>
            <a:ext cx="8229600" cy="749300"/>
          </a:xfrm>
        </p:spPr>
        <p:txBody>
          <a:bodyPr>
            <a:normAutofit fontScale="90000"/>
          </a:bodyPr>
          <a:lstStyle/>
          <a:p>
            <a:r>
              <a:rPr lang="bs-Latn-BA" dirty="0" smtClean="0">
                <a:solidFill>
                  <a:srgbClr val="419182"/>
                </a:solidFill>
                <a:latin typeface="Book Antiqua" panose="02040602050305030304" pitchFamily="18" charset="0"/>
              </a:rPr>
              <a:t>Exchange rate</a:t>
            </a: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p:txBody>
          <a:bodyPr>
            <a:normAutofit fontScale="85000" lnSpcReduction="20000"/>
          </a:bodyPr>
          <a:lstStyle/>
          <a:p>
            <a:pPr marL="0" indent="0" algn="just">
              <a:buNone/>
            </a:pPr>
            <a:endParaRPr lang="sr-Latn-RS" altLang="en-US" b="1" dirty="0" smtClean="0">
              <a:solidFill>
                <a:srgbClr val="002060"/>
              </a:solidFill>
              <a:latin typeface="Book Antiqua" panose="02040602050305030304" pitchFamily="18" charset="0"/>
            </a:endParaRPr>
          </a:p>
          <a:p>
            <a:pPr eaLnBrk="0" fontAlgn="auto" hangingPunct="0">
              <a:spcBef>
                <a:spcPts val="400"/>
              </a:spcBef>
              <a:spcAft>
                <a:spcPts val="0"/>
              </a:spcAft>
              <a:buClr>
                <a:schemeClr val="accent1"/>
              </a:buClr>
              <a:buSzPct val="68000"/>
              <a:buFont typeface="Wingdings 3" pitchFamily="18" charset="2"/>
              <a:buNone/>
              <a:defRPr/>
            </a:pPr>
            <a:r>
              <a:rPr lang="en-US" sz="2400" dirty="0" smtClean="0">
                <a:latin typeface="Book Antiqua" pitchFamily="18" charset="0"/>
                <a:cs typeface="Times New Roman" pitchFamily="18" charset="0"/>
              </a:rPr>
              <a:t>Exchange rate which we will used </a:t>
            </a:r>
            <a:r>
              <a:rPr lang="x-none" sz="2400" smtClean="0">
                <a:latin typeface="Book Antiqua" pitchFamily="18" charset="0"/>
                <a:cs typeface="Times New Roman" pitchFamily="18" charset="0"/>
              </a:rPr>
              <a:t>:</a:t>
            </a:r>
            <a:endParaRPr lang="en-US" sz="2400" dirty="0" smtClean="0">
              <a:latin typeface="Book Antiqua" pitchFamily="18" charset="0"/>
              <a:cs typeface="Times New Roman" pitchFamily="18" charset="0"/>
            </a:endParaRPr>
          </a:p>
          <a:p>
            <a:pPr eaLnBrk="0" fontAlgn="auto" hangingPunct="0">
              <a:spcBef>
                <a:spcPts val="400"/>
              </a:spcBef>
              <a:spcAft>
                <a:spcPts val="0"/>
              </a:spcAft>
              <a:buClr>
                <a:schemeClr val="accent1"/>
              </a:buClr>
              <a:buSzPct val="68000"/>
              <a:buFont typeface="Wingdings 3" pitchFamily="18" charset="2"/>
              <a:buNone/>
              <a:defRPr/>
            </a:pPr>
            <a:endParaRPr lang="x-none" sz="2400" smtClean="0">
              <a:latin typeface="Book Antiqua" pitchFamily="18" charset="0"/>
              <a:cs typeface="Times New Roman" pitchFamily="18" charset="0"/>
            </a:endParaRPr>
          </a:p>
          <a:p>
            <a:pPr marL="365125" indent="-255588" algn="just" eaLnBrk="0" fontAlgn="auto" hangingPunct="0">
              <a:spcBef>
                <a:spcPts val="400"/>
              </a:spcBef>
              <a:spcAft>
                <a:spcPts val="0"/>
              </a:spcAft>
              <a:buClr>
                <a:schemeClr val="accent1"/>
              </a:buClr>
              <a:buSzPct val="68000"/>
              <a:buFont typeface="Wingdings 3" pitchFamily="18" charset="2"/>
              <a:buChar char=""/>
              <a:defRPr/>
            </a:pPr>
            <a:r>
              <a:rPr lang="x-none" sz="2400" smtClean="0">
                <a:latin typeface="Book Antiqua" pitchFamily="18" charset="0"/>
                <a:cs typeface="Times New Roman" pitchFamily="18" charset="0"/>
              </a:rPr>
              <a:t>On the </a:t>
            </a:r>
            <a:r>
              <a:rPr lang="x-none" sz="2400" b="1" u="sng" smtClean="0">
                <a:solidFill>
                  <a:schemeClr val="tx2"/>
                </a:solidFill>
                <a:latin typeface="Book Antiqua" pitchFamily="18" charset="0"/>
                <a:cs typeface="Times New Roman" pitchFamily="18" charset="0"/>
              </a:rPr>
              <a:t>month of the first pre-financing</a:t>
            </a:r>
            <a:r>
              <a:rPr lang="x-none" sz="2400" b="1" smtClean="0">
                <a:solidFill>
                  <a:schemeClr val="tx2"/>
                </a:solidFill>
                <a:latin typeface="Book Antiqua" pitchFamily="18" charset="0"/>
                <a:cs typeface="Times New Roman" pitchFamily="18" charset="0"/>
              </a:rPr>
              <a:t> </a:t>
            </a:r>
            <a:r>
              <a:rPr lang="x-none" sz="2400" smtClean="0">
                <a:latin typeface="Book Antiqua" pitchFamily="18" charset="0"/>
                <a:cs typeface="Times New Roman" pitchFamily="18" charset="0"/>
              </a:rPr>
              <a:t>for all costs incurred until the second pre-financing is received</a:t>
            </a:r>
            <a:endParaRPr lang="sr-Latn-RS" sz="2400" dirty="0" smtClean="0">
              <a:latin typeface="Book Antiqua" pitchFamily="18" charset="0"/>
              <a:cs typeface="Times New Roman" pitchFamily="18" charset="0"/>
            </a:endParaRPr>
          </a:p>
          <a:p>
            <a:pPr marL="365125" indent="-255588" algn="just" eaLnBrk="0" fontAlgn="auto" hangingPunct="0">
              <a:spcBef>
                <a:spcPts val="400"/>
              </a:spcBef>
              <a:spcAft>
                <a:spcPts val="0"/>
              </a:spcAft>
              <a:buClr>
                <a:schemeClr val="accent1"/>
              </a:buClr>
              <a:buSzPct val="68000"/>
              <a:buFont typeface="Wingdings 3" pitchFamily="18" charset="2"/>
              <a:buChar char=""/>
              <a:defRPr/>
            </a:pPr>
            <a:endParaRPr lang="x-none" sz="2400" smtClean="0">
              <a:latin typeface="Book Antiqua" pitchFamily="18" charset="0"/>
              <a:cs typeface="Times New Roman" pitchFamily="18" charset="0"/>
            </a:endParaRPr>
          </a:p>
          <a:p>
            <a:pPr marL="365125" indent="-255588" algn="just" eaLnBrk="0" fontAlgn="auto" hangingPunct="0">
              <a:spcBef>
                <a:spcPts val="400"/>
              </a:spcBef>
              <a:spcAft>
                <a:spcPts val="0"/>
              </a:spcAft>
              <a:buClr>
                <a:schemeClr val="accent1"/>
              </a:buClr>
              <a:buSzPct val="68000"/>
              <a:buFont typeface="Wingdings 3" pitchFamily="18" charset="2"/>
              <a:buChar char=""/>
              <a:defRPr/>
            </a:pPr>
            <a:r>
              <a:rPr lang="x-none" sz="2400" smtClean="0">
                <a:latin typeface="Book Antiqua" pitchFamily="18" charset="0"/>
                <a:cs typeface="Times New Roman" pitchFamily="18" charset="0"/>
              </a:rPr>
              <a:t>On the </a:t>
            </a:r>
            <a:r>
              <a:rPr lang="x-none" sz="2400" b="1" u="sng" smtClean="0">
                <a:solidFill>
                  <a:schemeClr val="tx2"/>
                </a:solidFill>
                <a:latin typeface="Book Antiqua" pitchFamily="18" charset="0"/>
                <a:cs typeface="Times New Roman" pitchFamily="18" charset="0"/>
              </a:rPr>
              <a:t>month of the second pre-financing</a:t>
            </a:r>
            <a:r>
              <a:rPr lang="x-none" sz="2400" b="1" smtClean="0">
                <a:solidFill>
                  <a:schemeClr val="tx2"/>
                </a:solidFill>
                <a:latin typeface="Book Antiqua" pitchFamily="18" charset="0"/>
                <a:cs typeface="Times New Roman" pitchFamily="18" charset="0"/>
              </a:rPr>
              <a:t> </a:t>
            </a:r>
            <a:r>
              <a:rPr lang="x-none" sz="2400" smtClean="0">
                <a:latin typeface="Book Antiqua" pitchFamily="18" charset="0"/>
                <a:cs typeface="Times New Roman" pitchFamily="18" charset="0"/>
              </a:rPr>
              <a:t>for all costs incurred </a:t>
            </a:r>
            <a:r>
              <a:rPr lang="x-none" sz="2400" b="1" u="sng" smtClean="0">
                <a:solidFill>
                  <a:schemeClr val="tx2"/>
                </a:solidFill>
                <a:latin typeface="Book Antiqua" pitchFamily="18" charset="0"/>
                <a:cs typeface="Times New Roman" pitchFamily="18" charset="0"/>
              </a:rPr>
              <a:t>until the end</a:t>
            </a:r>
            <a:r>
              <a:rPr lang="x-none" sz="2400" smtClean="0">
                <a:solidFill>
                  <a:schemeClr val="tx2"/>
                </a:solidFill>
                <a:latin typeface="Book Antiqua" pitchFamily="18" charset="0"/>
                <a:cs typeface="Times New Roman" pitchFamily="18" charset="0"/>
              </a:rPr>
              <a:t> </a:t>
            </a:r>
            <a:r>
              <a:rPr lang="x-none" sz="2400" smtClean="0">
                <a:latin typeface="Book Antiqua" pitchFamily="18" charset="0"/>
                <a:cs typeface="Times New Roman" pitchFamily="18" charset="0"/>
              </a:rPr>
              <a:t>of the project</a:t>
            </a:r>
            <a:endParaRPr lang="sr-Latn-RS" sz="2400" dirty="0" smtClean="0">
              <a:latin typeface="Book Antiqua" pitchFamily="18" charset="0"/>
              <a:cs typeface="Times New Roman" pitchFamily="18" charset="0"/>
            </a:endParaRPr>
          </a:p>
          <a:p>
            <a:pPr marL="365125" indent="-255588" algn="just" eaLnBrk="0" fontAlgn="auto" hangingPunct="0">
              <a:spcBef>
                <a:spcPts val="400"/>
              </a:spcBef>
              <a:spcAft>
                <a:spcPts val="0"/>
              </a:spcAft>
              <a:buClr>
                <a:schemeClr val="accent1"/>
              </a:buClr>
              <a:buSzPct val="68000"/>
              <a:buFont typeface="Wingdings 3" pitchFamily="18" charset="2"/>
              <a:buChar char=""/>
              <a:defRPr/>
            </a:pPr>
            <a:endParaRPr lang="sr-Latn-RS" sz="2400" dirty="0" smtClean="0">
              <a:latin typeface="Book Antiqua" pitchFamily="18" charset="0"/>
              <a:cs typeface="Times New Roman" pitchFamily="18" charset="0"/>
            </a:endParaRPr>
          </a:p>
          <a:p>
            <a:pPr>
              <a:buNone/>
            </a:pPr>
            <a:r>
              <a:rPr lang="en-GB" sz="2400" dirty="0" smtClean="0">
                <a:latin typeface="Book Antiqua" pitchFamily="18" charset="0"/>
              </a:rPr>
              <a:t>Exchange rates for November 2016 are: </a:t>
            </a:r>
            <a:endParaRPr lang="en-US" sz="2400" dirty="0" smtClean="0">
              <a:latin typeface="Book Antiqua" pitchFamily="18" charset="0"/>
            </a:endParaRPr>
          </a:p>
          <a:p>
            <a:pPr>
              <a:buNone/>
            </a:pPr>
            <a:r>
              <a:rPr lang="en-GB" sz="2400" dirty="0" smtClean="0">
                <a:latin typeface="Book Antiqua" pitchFamily="18" charset="0"/>
              </a:rPr>
              <a:t> </a:t>
            </a:r>
            <a:endParaRPr lang="en-US" sz="2400" dirty="0" smtClean="0">
              <a:latin typeface="Book Antiqua" pitchFamily="18" charset="0"/>
            </a:endParaRPr>
          </a:p>
          <a:p>
            <a:pPr>
              <a:buFont typeface="Wingdings" pitchFamily="2" charset="2"/>
              <a:buChar char="Ø"/>
            </a:pPr>
            <a:r>
              <a:rPr lang="en-GB" sz="2400" dirty="0" smtClean="0">
                <a:latin typeface="Book Antiqua" pitchFamily="18" charset="0"/>
              </a:rPr>
              <a:t>Serbia:                  		1 EUR = 123.1973 RSD</a:t>
            </a:r>
            <a:endParaRPr lang="en-US" sz="2400" dirty="0" smtClean="0">
              <a:latin typeface="Book Antiqua" pitchFamily="18" charset="0"/>
            </a:endParaRPr>
          </a:p>
          <a:p>
            <a:pPr>
              <a:buFont typeface="Wingdings" pitchFamily="2" charset="2"/>
              <a:buChar char="Ø"/>
            </a:pPr>
            <a:r>
              <a:rPr lang="en-GB" sz="2400" dirty="0" smtClean="0">
                <a:latin typeface="Book Antiqua" pitchFamily="18" charset="0"/>
              </a:rPr>
              <a:t>UK:                       		1 EUR = 0.89905 GBP</a:t>
            </a:r>
            <a:endParaRPr lang="en-US" sz="2400" dirty="0" smtClean="0">
              <a:latin typeface="Book Antiqua" pitchFamily="18" charset="0"/>
            </a:endParaRPr>
          </a:p>
          <a:p>
            <a:pPr>
              <a:buFont typeface="Wingdings" pitchFamily="2" charset="2"/>
              <a:buChar char="Ø"/>
            </a:pPr>
            <a:r>
              <a:rPr lang="en-GB" sz="2400" dirty="0" smtClean="0">
                <a:latin typeface="Book Antiqua" pitchFamily="18" charset="0"/>
              </a:rPr>
              <a:t>Bosnia and Herzegovina:  </a:t>
            </a:r>
            <a:r>
              <a:rPr lang="sr-Latn-RS" sz="2400" dirty="0" smtClean="0">
                <a:latin typeface="Book Antiqua" pitchFamily="18" charset="0"/>
              </a:rPr>
              <a:t>	</a:t>
            </a:r>
            <a:r>
              <a:rPr lang="en-GB" sz="2400" dirty="0" smtClean="0">
                <a:latin typeface="Book Antiqua" pitchFamily="18" charset="0"/>
              </a:rPr>
              <a:t>1 EUR = 1.95583 BAM</a:t>
            </a:r>
            <a:endParaRPr lang="en-US" sz="2400" dirty="0" smtClean="0">
              <a:latin typeface="Book Antiqua" pitchFamily="18" charset="0"/>
            </a:endParaRPr>
          </a:p>
          <a:p>
            <a:pPr>
              <a:buFont typeface="Wingdings" pitchFamily="2" charset="2"/>
              <a:buChar char="Ø"/>
            </a:pPr>
            <a:r>
              <a:rPr lang="en-GB" sz="2400" dirty="0" smtClean="0">
                <a:latin typeface="Book Antiqua" pitchFamily="18" charset="0"/>
              </a:rPr>
              <a:t>Hungary:			1 EUR = 309.46 HUF</a:t>
            </a:r>
            <a:endParaRPr lang="en-US" sz="2400" dirty="0" smtClean="0">
              <a:latin typeface="Book Antiqua" pitchFamily="18" charset="0"/>
            </a:endParaRPr>
          </a:p>
          <a:p>
            <a:pPr marL="365125" indent="-255588" algn="just" eaLnBrk="0" fontAlgn="auto" hangingPunct="0">
              <a:spcBef>
                <a:spcPts val="400"/>
              </a:spcBef>
              <a:spcAft>
                <a:spcPts val="0"/>
              </a:spcAft>
              <a:buClr>
                <a:schemeClr val="accent1"/>
              </a:buClr>
              <a:buSzPct val="68000"/>
              <a:buFont typeface="Wingdings 3" pitchFamily="18" charset="2"/>
              <a:buChar char=""/>
              <a:defRPr/>
            </a:pPr>
            <a:endParaRPr lang="x-none" sz="2400" smtClean="0">
              <a:latin typeface="Book Antiqua" pitchFamily="18" charset="0"/>
              <a:cs typeface="Times New Roman" pitchFamily="18" charset="0"/>
            </a:endParaRPr>
          </a:p>
          <a:p>
            <a:pPr>
              <a:buNone/>
            </a:pPr>
            <a:endParaRPr lang="sr-Latn-RS" dirty="0" smtClean="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4</a:t>
            </a:fld>
            <a:endParaRPr lang="en-US" dirty="0"/>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nl-BE" dirty="0" smtClean="0">
                <a:solidFill>
                  <a:srgbClr val="419182"/>
                </a:solidFill>
                <a:latin typeface="Book Antiqua" panose="02040602050305030304" pitchFamily="18" charset="0"/>
              </a:rPr>
              <a:t>Staff Costs </a:t>
            </a: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722437"/>
            <a:ext cx="8229600" cy="4525963"/>
          </a:xfrm>
        </p:spPr>
        <p:txBody>
          <a:bodyPr>
            <a:noAutofit/>
          </a:bodyPr>
          <a:lstStyle/>
          <a:p>
            <a:r>
              <a:rPr lang="sr-Latn-CS" sz="1800" b="1" u="sng" dirty="0" smtClean="0">
                <a:solidFill>
                  <a:srgbClr val="FF0000"/>
                </a:solidFill>
                <a:latin typeface="Book Antiqua" pitchFamily="18" charset="0"/>
                <a:cs typeface="Times New Roman" pitchFamily="18" charset="0"/>
              </a:rPr>
              <a:t>B</a:t>
            </a:r>
            <a:r>
              <a:rPr lang="nl-BE" sz="1800" b="1" u="sng" dirty="0" smtClean="0">
                <a:solidFill>
                  <a:srgbClr val="FF0000"/>
                </a:solidFill>
                <a:latin typeface="Book Antiqua" pitchFamily="18" charset="0"/>
                <a:cs typeface="Times New Roman" pitchFamily="18" charset="0"/>
              </a:rPr>
              <a:t>udget Line Staff  Costs has four categories: </a:t>
            </a:r>
          </a:p>
          <a:p>
            <a:endParaRPr lang="nl-BE" sz="1800" dirty="0" smtClean="0">
              <a:solidFill>
                <a:srgbClr val="FF0000"/>
              </a:solidFill>
              <a:latin typeface="Book Antiqua" pitchFamily="18" charset="0"/>
              <a:cs typeface="Times New Roman" pitchFamily="18" charset="0"/>
            </a:endParaRPr>
          </a:p>
          <a:p>
            <a:pPr algn="just">
              <a:buFont typeface="Arial" charset="0"/>
              <a:buChar char="•"/>
            </a:pPr>
            <a:r>
              <a:rPr lang="nl-BE" sz="1800" b="1" dirty="0" smtClean="0">
                <a:solidFill>
                  <a:schemeClr val="tx2"/>
                </a:solidFill>
                <a:latin typeface="Book Antiqua" pitchFamily="18" charset="0"/>
                <a:cs typeface="Times New Roman" pitchFamily="18" charset="0"/>
              </a:rPr>
              <a:t>Manager</a:t>
            </a:r>
            <a:r>
              <a:rPr lang="nl-BE" sz="1800" dirty="0" smtClean="0">
                <a:latin typeface="Book Antiqua" pitchFamily="18" charset="0"/>
                <a:cs typeface="Times New Roman" pitchFamily="18" charset="0"/>
              </a:rPr>
              <a:t> (</a:t>
            </a:r>
            <a:r>
              <a:rPr lang="en-US" sz="1800" dirty="0" smtClean="0">
                <a:latin typeface="Book Antiqua" pitchFamily="18" charset="0"/>
                <a:cs typeface="Times New Roman" pitchFamily="18" charset="0"/>
              </a:rPr>
              <a:t>legislators, senior officials and managers</a:t>
            </a:r>
            <a:r>
              <a:rPr lang="nl-BE" sz="1800" dirty="0" smtClean="0">
                <a:latin typeface="Book Antiqua" pitchFamily="18" charset="0"/>
                <a:cs typeface="Times New Roman" pitchFamily="18" charset="0"/>
              </a:rPr>
              <a:t>)</a:t>
            </a:r>
          </a:p>
          <a:p>
            <a:pPr algn="just">
              <a:buFont typeface="Arial" charset="0"/>
              <a:buChar char="•"/>
            </a:pPr>
            <a:r>
              <a:rPr lang="nl-BE" sz="1800" b="1" dirty="0" smtClean="0">
                <a:solidFill>
                  <a:schemeClr val="tx2"/>
                </a:solidFill>
                <a:latin typeface="Book Antiqua" pitchFamily="18" charset="0"/>
                <a:cs typeface="Times New Roman" pitchFamily="18" charset="0"/>
              </a:rPr>
              <a:t>Researcher</a:t>
            </a:r>
            <a:r>
              <a:rPr lang="sr-Latn-RS" sz="1800" b="1" dirty="0" smtClean="0">
                <a:solidFill>
                  <a:schemeClr val="tx2"/>
                </a:solidFill>
                <a:latin typeface="Book Antiqua" pitchFamily="18" charset="0"/>
                <a:cs typeface="Times New Roman" pitchFamily="18" charset="0"/>
              </a:rPr>
              <a:t>,t</a:t>
            </a:r>
            <a:r>
              <a:rPr lang="nl-BE" sz="1800" b="1" dirty="0" smtClean="0">
                <a:solidFill>
                  <a:schemeClr val="tx2"/>
                </a:solidFill>
                <a:latin typeface="Book Antiqua" pitchFamily="18" charset="0"/>
                <a:cs typeface="Times New Roman" pitchFamily="18" charset="0"/>
              </a:rPr>
              <a:t>eacher</a:t>
            </a:r>
            <a:r>
              <a:rPr lang="sr-Latn-RS" sz="1800" b="1" dirty="0" smtClean="0">
                <a:solidFill>
                  <a:schemeClr val="tx2"/>
                </a:solidFill>
                <a:latin typeface="Book Antiqua" pitchFamily="18" charset="0"/>
                <a:cs typeface="Times New Roman" pitchFamily="18" charset="0"/>
              </a:rPr>
              <a:t> and t</a:t>
            </a:r>
            <a:r>
              <a:rPr lang="nl-BE" sz="1800" b="1" dirty="0" smtClean="0">
                <a:solidFill>
                  <a:schemeClr val="tx2"/>
                </a:solidFill>
                <a:latin typeface="Book Antiqua" pitchFamily="18" charset="0"/>
                <a:cs typeface="Times New Roman" pitchFamily="18" charset="0"/>
              </a:rPr>
              <a:t>rainer, </a:t>
            </a:r>
            <a:r>
              <a:rPr lang="nl-BE" sz="1800" dirty="0" smtClean="0">
                <a:latin typeface="Book Antiqua" pitchFamily="18" charset="0"/>
                <a:cs typeface="Times New Roman" pitchFamily="18" charset="0"/>
              </a:rPr>
              <a:t>(</a:t>
            </a:r>
            <a:r>
              <a:rPr lang="en-US" sz="1800" dirty="0" smtClean="0">
                <a:latin typeface="Book Antiqua" pitchFamily="18" charset="0"/>
                <a:cs typeface="Times New Roman" pitchFamily="18" charset="0"/>
              </a:rPr>
              <a:t>typically carry out academic activities related to curriculum/training </a:t>
            </a:r>
            <a:r>
              <a:rPr lang="en-US" sz="1800" dirty="0" err="1" smtClean="0">
                <a:latin typeface="Book Antiqua" pitchFamily="18" charset="0"/>
                <a:cs typeface="Times New Roman" pitchFamily="18" charset="0"/>
              </a:rPr>
              <a:t>programme</a:t>
            </a:r>
            <a:r>
              <a:rPr lang="en-US" sz="1800" dirty="0" smtClean="0">
                <a:latin typeface="Book Antiqua" pitchFamily="18" charset="0"/>
                <a:cs typeface="Times New Roman" pitchFamily="18" charset="0"/>
              </a:rPr>
              <a:t> development, development and adaptation of teaching/training  materials, preparation and teaching of courses or trainings</a:t>
            </a:r>
            <a:r>
              <a:rPr lang="nl-BE" sz="1800" dirty="0" smtClean="0">
                <a:latin typeface="Book Antiqua" pitchFamily="18" charset="0"/>
                <a:cs typeface="Times New Roman" pitchFamily="18" charset="0"/>
              </a:rPr>
              <a:t>)</a:t>
            </a:r>
          </a:p>
          <a:p>
            <a:pPr algn="just">
              <a:buFont typeface="Arial" charset="0"/>
              <a:buChar char="•"/>
            </a:pPr>
            <a:r>
              <a:rPr lang="nl-BE" sz="1800" b="1" dirty="0" smtClean="0">
                <a:solidFill>
                  <a:schemeClr val="tx2"/>
                </a:solidFill>
                <a:latin typeface="Book Antiqua" pitchFamily="18" charset="0"/>
                <a:cs typeface="Times New Roman" pitchFamily="18" charset="0"/>
              </a:rPr>
              <a:t>Tech</a:t>
            </a:r>
            <a:r>
              <a:rPr lang="sr-Latn-RS" sz="1800" b="1" dirty="0" smtClean="0">
                <a:solidFill>
                  <a:schemeClr val="tx2"/>
                </a:solidFill>
                <a:latin typeface="Book Antiqua" pitchFamily="18" charset="0"/>
                <a:cs typeface="Times New Roman" pitchFamily="18" charset="0"/>
              </a:rPr>
              <a:t>n</a:t>
            </a:r>
            <a:r>
              <a:rPr lang="nl-BE" sz="1800" b="1" dirty="0" smtClean="0">
                <a:solidFill>
                  <a:schemeClr val="tx2"/>
                </a:solidFill>
                <a:latin typeface="Book Antiqua" pitchFamily="18" charset="0"/>
                <a:cs typeface="Times New Roman" pitchFamily="18" charset="0"/>
              </a:rPr>
              <a:t>ica</a:t>
            </a:r>
            <a:r>
              <a:rPr lang="sr-Latn-RS" sz="1800" b="1" dirty="0" smtClean="0">
                <a:solidFill>
                  <a:schemeClr val="tx2"/>
                </a:solidFill>
                <a:latin typeface="Book Antiqua" pitchFamily="18" charset="0"/>
                <a:cs typeface="Times New Roman" pitchFamily="18" charset="0"/>
              </a:rPr>
              <a:t>l staff</a:t>
            </a:r>
            <a:r>
              <a:rPr lang="nl-BE" sz="1800" dirty="0" smtClean="0">
                <a:solidFill>
                  <a:schemeClr val="tx2"/>
                </a:solidFill>
                <a:latin typeface="Book Antiqua" pitchFamily="18" charset="0"/>
                <a:cs typeface="Times New Roman" pitchFamily="18" charset="0"/>
              </a:rPr>
              <a:t> </a:t>
            </a:r>
            <a:r>
              <a:rPr lang="nl-BE" sz="1800" dirty="0" smtClean="0">
                <a:latin typeface="Book Antiqua" pitchFamily="18" charset="0"/>
                <a:cs typeface="Times New Roman" pitchFamily="18" charset="0"/>
              </a:rPr>
              <a:t>(</a:t>
            </a:r>
            <a:r>
              <a:rPr lang="en-US" sz="1800" dirty="0" smtClean="0">
                <a:latin typeface="Book Antiqua" pitchFamily="18" charset="0"/>
                <a:cs typeface="Times New Roman" pitchFamily="18" charset="0"/>
              </a:rPr>
              <a:t>technicians and associate professionals</a:t>
            </a:r>
            <a:r>
              <a:rPr lang="nl-BE" sz="1800" dirty="0" smtClean="0">
                <a:latin typeface="Book Antiqua" pitchFamily="18" charset="0"/>
                <a:cs typeface="Times New Roman" pitchFamily="18" charset="0"/>
              </a:rPr>
              <a:t>)</a:t>
            </a:r>
          </a:p>
          <a:p>
            <a:pPr algn="just">
              <a:buFont typeface="Arial" charset="0"/>
              <a:buChar char="•"/>
            </a:pPr>
            <a:r>
              <a:rPr lang="nl-BE" sz="1800" b="1" dirty="0" smtClean="0">
                <a:solidFill>
                  <a:schemeClr val="tx2"/>
                </a:solidFill>
                <a:latin typeface="Book Antiqua" pitchFamily="18" charset="0"/>
                <a:cs typeface="Times New Roman" pitchFamily="18" charset="0"/>
              </a:rPr>
              <a:t>Adminastrative</a:t>
            </a:r>
            <a:r>
              <a:rPr lang="nl-BE" sz="1800" dirty="0" smtClean="0">
                <a:solidFill>
                  <a:schemeClr val="tx2"/>
                </a:solidFill>
                <a:latin typeface="Book Antiqua" pitchFamily="18" charset="0"/>
                <a:cs typeface="Times New Roman" pitchFamily="18" charset="0"/>
              </a:rPr>
              <a:t> </a:t>
            </a:r>
            <a:r>
              <a:rPr lang="sr-Latn-RS" sz="1800" dirty="0" smtClean="0">
                <a:solidFill>
                  <a:schemeClr val="tx2"/>
                </a:solidFill>
                <a:latin typeface="Book Antiqua" pitchFamily="18" charset="0"/>
                <a:cs typeface="Times New Roman" pitchFamily="18" charset="0"/>
              </a:rPr>
              <a:t> </a:t>
            </a:r>
            <a:r>
              <a:rPr lang="sr-Latn-RS" sz="1800" b="1" dirty="0" smtClean="0">
                <a:solidFill>
                  <a:schemeClr val="tx2"/>
                </a:solidFill>
                <a:latin typeface="Book Antiqua" pitchFamily="18" charset="0"/>
                <a:cs typeface="Times New Roman" pitchFamily="18" charset="0"/>
              </a:rPr>
              <a:t>staff </a:t>
            </a:r>
            <a:r>
              <a:rPr lang="nl-BE" sz="1800" dirty="0" smtClean="0">
                <a:latin typeface="Book Antiqua" pitchFamily="18" charset="0"/>
                <a:cs typeface="Times New Roman" pitchFamily="18" charset="0"/>
              </a:rPr>
              <a:t>(</a:t>
            </a:r>
            <a:r>
              <a:rPr lang="en-US" sz="1800" dirty="0" smtClean="0">
                <a:latin typeface="Book Antiqua" pitchFamily="18" charset="0"/>
                <a:cs typeface="Times New Roman" pitchFamily="18" charset="0"/>
              </a:rPr>
              <a:t>office and customer service clerks</a:t>
            </a:r>
            <a:r>
              <a:rPr lang="nl-BE" sz="1800" dirty="0" smtClean="0">
                <a:latin typeface="Book Antiqua" pitchFamily="18" charset="0"/>
                <a:cs typeface="Times New Roman" pitchFamily="18" charset="0"/>
              </a:rPr>
              <a:t>)</a:t>
            </a:r>
            <a:endParaRPr lang="sr-Latn-CS" sz="1800" dirty="0" smtClean="0">
              <a:latin typeface="Book Antiqua" pitchFamily="18" charset="0"/>
              <a:cs typeface="Times New Roman" pitchFamily="18" charset="0"/>
            </a:endParaRPr>
          </a:p>
          <a:p>
            <a:endParaRPr lang="sr-Latn-CS" sz="1800" dirty="0" smtClean="0">
              <a:latin typeface="Book Antiqua" pitchFamily="18" charset="0"/>
              <a:cs typeface="Times New Roman" pitchFamily="18" charset="0"/>
            </a:endParaRPr>
          </a:p>
          <a:p>
            <a:r>
              <a:rPr lang="en-US" sz="1800" b="1" i="1" dirty="0" smtClean="0">
                <a:solidFill>
                  <a:srgbClr val="FF0000"/>
                </a:solidFill>
                <a:latin typeface="Book Antiqua" pitchFamily="18" charset="0"/>
              </a:rPr>
              <a:t>One working day defined according to applicable national legislation </a:t>
            </a:r>
          </a:p>
          <a:p>
            <a:endParaRPr lang="sr-Latn-RS" sz="1800" b="1" i="1" dirty="0" smtClean="0">
              <a:solidFill>
                <a:srgbClr val="FF0000"/>
              </a:solidFill>
              <a:latin typeface="Book Antiqua" pitchFamily="18" charset="0"/>
            </a:endParaRPr>
          </a:p>
          <a:p>
            <a:r>
              <a:rPr lang="en-US" sz="1800" b="1" i="1" dirty="0" smtClean="0">
                <a:solidFill>
                  <a:srgbClr val="FF0000"/>
                </a:solidFill>
                <a:latin typeface="Book Antiqua" pitchFamily="18" charset="0"/>
              </a:rPr>
              <a:t>Declared working days per individual should not exceed 20 days per month or 240 days per year</a:t>
            </a:r>
            <a:endParaRPr lang="sr-Latn-RS" sz="1800" b="1" i="1" dirty="0" smtClean="0">
              <a:solidFill>
                <a:srgbClr val="FF0000"/>
              </a:solidFill>
              <a:latin typeface="Book Antiqua" pitchFamily="18" charset="0"/>
            </a:endParaRPr>
          </a:p>
          <a:p>
            <a:pPr algn="just">
              <a:buNone/>
            </a:pPr>
            <a:endParaRPr lang="en-US" sz="2600" dirty="0" smtClean="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5</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nl-BE" dirty="0" smtClean="0">
                <a:solidFill>
                  <a:srgbClr val="419182"/>
                </a:solidFill>
                <a:latin typeface="Book Antiqua" panose="02040602050305030304" pitchFamily="18" charset="0"/>
              </a:rPr>
              <a:t>Staff Costs</a:t>
            </a:r>
            <a:r>
              <a:rPr lang="sr-Latn-RS" dirty="0" smtClean="0">
                <a:solidFill>
                  <a:srgbClr val="419182"/>
                </a:solidFill>
                <a:latin typeface="Book Antiqua" panose="02040602050305030304" pitchFamily="18" charset="0"/>
              </a:rPr>
              <a:t> - </a:t>
            </a:r>
            <a:r>
              <a:rPr lang="nl-BE" dirty="0" smtClean="0">
                <a:solidFill>
                  <a:srgbClr val="419182"/>
                </a:solidFill>
                <a:latin typeface="Book Antiqua" panose="02040602050305030304" pitchFamily="18" charset="0"/>
              </a:rPr>
              <a:t>Supporting documents </a:t>
            </a:r>
            <a:endParaRPr lang="bs-Latn-BA" dirty="0" smtClean="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722437"/>
            <a:ext cx="8229600" cy="4525963"/>
          </a:xfrm>
        </p:spPr>
        <p:txBody>
          <a:bodyPr>
            <a:noAutofit/>
          </a:bodyPr>
          <a:lstStyle/>
          <a:p>
            <a:pPr algn="just">
              <a:buClr>
                <a:srgbClr val="FFFFFF"/>
              </a:buClr>
            </a:pPr>
            <a:r>
              <a:rPr lang="en-GB" sz="1900" b="1" u="sng" dirty="0" smtClean="0">
                <a:latin typeface="Book Antiqua" pitchFamily="18" charset="0"/>
                <a:cs typeface="Times New Roman" pitchFamily="18" charset="0"/>
              </a:rPr>
              <a:t>To keep with project accounts (</a:t>
            </a:r>
            <a:r>
              <a:rPr lang="en-GB" sz="1900" b="1" u="sng" dirty="0" smtClean="0">
                <a:solidFill>
                  <a:srgbClr val="FF0000"/>
                </a:solidFill>
                <a:latin typeface="Book Antiqua" pitchFamily="18" charset="0"/>
                <a:cs typeface="Times New Roman" pitchFamily="18" charset="0"/>
              </a:rPr>
              <a:t>requested in case of financial check</a:t>
            </a:r>
            <a:r>
              <a:rPr lang="en-GB" sz="1900" b="1" u="sng" dirty="0" smtClean="0">
                <a:latin typeface="Book Antiqua" pitchFamily="18" charset="0"/>
                <a:cs typeface="Times New Roman" pitchFamily="18" charset="0"/>
              </a:rPr>
              <a:t>):</a:t>
            </a:r>
            <a:endParaRPr lang="sr-Latn-CS" sz="1900" b="1" u="sng" dirty="0" smtClean="0">
              <a:latin typeface="Book Antiqua" pitchFamily="18" charset="0"/>
              <a:cs typeface="Times New Roman" pitchFamily="18" charset="0"/>
            </a:endParaRPr>
          </a:p>
          <a:p>
            <a:pPr lvl="1">
              <a:buClr>
                <a:srgbClr val="009FBA"/>
              </a:buClr>
              <a:buFontTx/>
              <a:buChar char="•"/>
            </a:pPr>
            <a:r>
              <a:rPr lang="sr-Latn-RS" sz="1900" b="1" u="sng" dirty="0" smtClean="0">
                <a:solidFill>
                  <a:schemeClr val="tx2"/>
                </a:solidFill>
                <a:latin typeface="Book Antiqua" pitchFamily="18" charset="0"/>
                <a:cs typeface="Times New Roman" pitchFamily="18" charset="0"/>
              </a:rPr>
              <a:t>JOINT DECLARATION</a:t>
            </a:r>
            <a:r>
              <a:rPr lang="sr-Latn-CS" sz="1900" b="1" dirty="0" smtClean="0">
                <a:latin typeface="Book Antiqua" pitchFamily="18" charset="0"/>
                <a:cs typeface="Times New Roman" pitchFamily="18" charset="0"/>
              </a:rPr>
              <a:t>(</a:t>
            </a:r>
            <a:r>
              <a:rPr lang="sr-Latn-CS" sz="1900" b="1" u="sng" dirty="0" smtClean="0">
                <a:latin typeface="Book Antiqua" pitchFamily="18" charset="0"/>
                <a:cs typeface="Times New Roman" pitchFamily="18" charset="0"/>
              </a:rPr>
              <a:t>AN</a:t>
            </a:r>
            <a:r>
              <a:rPr lang="en-US" sz="1900" b="1" u="sng" dirty="0" smtClean="0">
                <a:latin typeface="Book Antiqua" pitchFamily="18" charset="0"/>
                <a:cs typeface="Times New Roman" pitchFamily="18" charset="0"/>
              </a:rPr>
              <a:t>N</a:t>
            </a:r>
            <a:r>
              <a:rPr lang="sr-Latn-CS" sz="1900" b="1" u="sng" dirty="0" smtClean="0">
                <a:latin typeface="Book Antiqua" pitchFamily="18" charset="0"/>
                <a:cs typeface="Times New Roman" pitchFamily="18" charset="0"/>
              </a:rPr>
              <a:t>EX </a:t>
            </a:r>
            <a:r>
              <a:rPr lang="en-US" sz="1900" b="1" u="sng" dirty="0" smtClean="0">
                <a:latin typeface="Book Antiqua" pitchFamily="18" charset="0"/>
                <a:cs typeface="Times New Roman" pitchFamily="18" charset="0"/>
              </a:rPr>
              <a:t>I</a:t>
            </a:r>
            <a:r>
              <a:rPr lang="sr-Latn-CS" sz="1900" b="1" u="sng" dirty="0" smtClean="0">
                <a:latin typeface="Book Antiqua" pitchFamily="18" charset="0"/>
                <a:cs typeface="Times New Roman" pitchFamily="18" charset="0"/>
              </a:rPr>
              <a:t>I</a:t>
            </a:r>
            <a:r>
              <a:rPr lang="sr-Latn-CS" sz="1900" b="1" dirty="0" smtClean="0">
                <a:latin typeface="Book Antiqua" pitchFamily="18" charset="0"/>
                <a:cs typeface="Times New Roman" pitchFamily="18" charset="0"/>
              </a:rPr>
              <a:t>) </a:t>
            </a:r>
            <a:r>
              <a:rPr lang="en-GB" sz="1900" b="1" dirty="0" smtClean="0">
                <a:latin typeface="Book Antiqua" pitchFamily="18" charset="0"/>
                <a:cs typeface="Times New Roman" pitchFamily="18" charset="0"/>
              </a:rPr>
              <a:t>for each person employed </a:t>
            </a:r>
            <a:r>
              <a:rPr lang="en-GB" sz="1900" b="1" u="sng" dirty="0" smtClean="0">
                <a:solidFill>
                  <a:srgbClr val="FF0000"/>
                </a:solidFill>
                <a:latin typeface="Book Antiqua" pitchFamily="18" charset="0"/>
                <a:cs typeface="Times New Roman" pitchFamily="18" charset="0"/>
              </a:rPr>
              <a:t>ORIGINAL</a:t>
            </a:r>
            <a:r>
              <a:rPr lang="sr-Latn-RS" sz="1900" b="1" u="sng" dirty="0" smtClean="0">
                <a:solidFill>
                  <a:srgbClr val="FF0000"/>
                </a:solidFill>
                <a:latin typeface="Book Antiqua" pitchFamily="18" charset="0"/>
                <a:cs typeface="Times New Roman" pitchFamily="18" charset="0"/>
              </a:rPr>
              <a:t> </a:t>
            </a:r>
            <a:r>
              <a:rPr lang="en-GB" sz="2000" b="1" u="sng" dirty="0" smtClean="0"/>
              <a:t>(</a:t>
            </a:r>
            <a:r>
              <a:rPr lang="en-GB" sz="2000" b="1" u="sng" dirty="0" smtClean="0">
                <a:hlinkClick r:id="rId2"/>
              </a:rPr>
              <a:t>http://www.natrisk.ni.ac.rs/activities?id=27</a:t>
            </a:r>
            <a:r>
              <a:rPr lang="en-GB" sz="2000" b="1" dirty="0" smtClean="0"/>
              <a:t>   Annex O-1)</a:t>
            </a:r>
            <a:endParaRPr lang="en-GB" sz="1900" b="1" u="sng" dirty="0" smtClean="0">
              <a:solidFill>
                <a:srgbClr val="FF0000"/>
              </a:solidFill>
              <a:latin typeface="Book Antiqua" pitchFamily="18" charset="0"/>
              <a:cs typeface="Times New Roman" pitchFamily="18" charset="0"/>
            </a:endParaRPr>
          </a:p>
          <a:p>
            <a:pPr lvl="1">
              <a:buClr>
                <a:srgbClr val="009FBA"/>
              </a:buClr>
              <a:buFontTx/>
              <a:buChar char="•"/>
            </a:pPr>
            <a:r>
              <a:rPr lang="en-GB" sz="1900" b="1" u="sng" dirty="0" smtClean="0">
                <a:solidFill>
                  <a:schemeClr val="tx2"/>
                </a:solidFill>
                <a:latin typeface="Book Antiqua" pitchFamily="18" charset="0"/>
                <a:cs typeface="Times New Roman" pitchFamily="18" charset="0"/>
              </a:rPr>
              <a:t>TIME-SHEETS</a:t>
            </a:r>
            <a:r>
              <a:rPr lang="en-GB" sz="1900" b="1" dirty="0" smtClean="0">
                <a:latin typeface="Book Antiqua" pitchFamily="18" charset="0"/>
                <a:cs typeface="Times New Roman" pitchFamily="18" charset="0"/>
              </a:rPr>
              <a:t> (</a:t>
            </a:r>
            <a:r>
              <a:rPr lang="en-GB" sz="1900" b="1" u="sng" dirty="0" smtClean="0">
                <a:latin typeface="Book Antiqua" pitchFamily="18" charset="0"/>
                <a:cs typeface="Times New Roman" pitchFamily="18" charset="0"/>
              </a:rPr>
              <a:t>attached to each staff convention</a:t>
            </a:r>
            <a:r>
              <a:rPr lang="en-GB" sz="1900" b="1" dirty="0" smtClean="0">
                <a:latin typeface="Book Antiqua" pitchFamily="18" charset="0"/>
                <a:cs typeface="Times New Roman" pitchFamily="18" charset="0"/>
              </a:rPr>
              <a:t>), indicating number of days worked for corresponding month/year, description of tasks , outputs produced and related work package </a:t>
            </a:r>
            <a:r>
              <a:rPr lang="en-GB" sz="1900" b="1" u="sng" dirty="0" smtClean="0">
                <a:solidFill>
                  <a:srgbClr val="FF0000"/>
                </a:solidFill>
                <a:latin typeface="Book Antiqua" pitchFamily="18" charset="0"/>
                <a:cs typeface="Times New Roman" pitchFamily="18" charset="0"/>
              </a:rPr>
              <a:t>ORIGINAL</a:t>
            </a:r>
            <a:r>
              <a:rPr lang="sr-Latn-RS" sz="1900" b="1" u="sng" dirty="0" smtClean="0">
                <a:solidFill>
                  <a:srgbClr val="FF0000"/>
                </a:solidFill>
                <a:latin typeface="Book Antiqua" pitchFamily="18" charset="0"/>
                <a:cs typeface="Times New Roman" pitchFamily="18" charset="0"/>
              </a:rPr>
              <a:t> </a:t>
            </a:r>
            <a:r>
              <a:rPr lang="en-GB" sz="2000" b="1" dirty="0" smtClean="0"/>
              <a:t>(</a:t>
            </a:r>
            <a:r>
              <a:rPr lang="en-GB" sz="2000" b="1" u="sng" dirty="0" smtClean="0">
                <a:hlinkClick r:id="rId2"/>
              </a:rPr>
              <a:t>http://www.natrisk.ni.ac.rs/activities?id=27</a:t>
            </a:r>
            <a:r>
              <a:rPr lang="en-GB" sz="2000" b="1" dirty="0" smtClean="0"/>
              <a:t>  Annex O-3)</a:t>
            </a:r>
            <a:endParaRPr lang="en-GB" sz="1900" b="1" dirty="0" smtClean="0">
              <a:latin typeface="Book Antiqua" pitchFamily="18" charset="0"/>
              <a:cs typeface="Times New Roman" pitchFamily="18" charset="0"/>
            </a:endParaRPr>
          </a:p>
          <a:p>
            <a:pPr lvl="1">
              <a:buClr>
                <a:srgbClr val="009FBA"/>
              </a:buClr>
              <a:buFontTx/>
              <a:buChar char="•"/>
            </a:pPr>
            <a:r>
              <a:rPr lang="en-GB" sz="1900" b="1" u="sng" dirty="0" smtClean="0">
                <a:solidFill>
                  <a:schemeClr val="tx2"/>
                </a:solidFill>
                <a:latin typeface="Book Antiqua" pitchFamily="18" charset="0"/>
                <a:cs typeface="Times New Roman" pitchFamily="18" charset="0"/>
              </a:rPr>
              <a:t>ANY EVIDENCE</a:t>
            </a:r>
            <a:r>
              <a:rPr lang="en-GB" sz="1900" b="1" dirty="0" smtClean="0">
                <a:solidFill>
                  <a:schemeClr val="tx2"/>
                </a:solidFill>
                <a:latin typeface="Book Antiqua" pitchFamily="18" charset="0"/>
                <a:cs typeface="Times New Roman" pitchFamily="18" charset="0"/>
              </a:rPr>
              <a:t> </a:t>
            </a:r>
            <a:r>
              <a:rPr lang="en-GB" sz="1900" b="1" dirty="0" smtClean="0">
                <a:latin typeface="Book Antiqua" pitchFamily="18" charset="0"/>
                <a:cs typeface="Times New Roman" pitchFamily="18" charset="0"/>
              </a:rPr>
              <a:t>allowing to verify that declared workloads correspond to actual activities/outputs (e.g. attendance lists for lectures given, tangible outputs / products, salary slips, etc.) </a:t>
            </a:r>
            <a:r>
              <a:rPr lang="en-GB" sz="1900" b="1" u="sng" dirty="0" smtClean="0">
                <a:solidFill>
                  <a:srgbClr val="FF0000"/>
                </a:solidFill>
                <a:latin typeface="Book Antiqua" pitchFamily="18" charset="0"/>
                <a:cs typeface="Times New Roman" pitchFamily="18" charset="0"/>
              </a:rPr>
              <a:t>Certified copy</a:t>
            </a:r>
            <a:endParaRPr lang="en-GB" sz="1900" b="1" dirty="0" smtClean="0">
              <a:latin typeface="Book Antiqua" pitchFamily="18" charset="0"/>
              <a:cs typeface="Times New Roman" pitchFamily="18" charset="0"/>
            </a:endParaRPr>
          </a:p>
          <a:p>
            <a:pPr lvl="1">
              <a:buClr>
                <a:srgbClr val="009FBA"/>
              </a:buClr>
              <a:buFontTx/>
              <a:buChar char="•"/>
            </a:pPr>
            <a:r>
              <a:rPr lang="en-GB" sz="1900" b="1" u="sng" dirty="0" smtClean="0">
                <a:solidFill>
                  <a:schemeClr val="tx2"/>
                </a:solidFill>
                <a:latin typeface="Book Antiqua" pitchFamily="18" charset="0"/>
                <a:cs typeface="Times New Roman" pitchFamily="18" charset="0"/>
              </a:rPr>
              <a:t>EMPLOYMENT CONTRACT </a:t>
            </a:r>
            <a:r>
              <a:rPr lang="en-GB" sz="1900" b="1" u="sng" dirty="0" smtClean="0">
                <a:solidFill>
                  <a:srgbClr val="FF0000"/>
                </a:solidFill>
                <a:latin typeface="Book Antiqua" pitchFamily="18" charset="0"/>
                <a:cs typeface="Times New Roman" pitchFamily="18" charset="0"/>
              </a:rPr>
              <a:t>Certified copy</a:t>
            </a:r>
            <a:endParaRPr lang="sr-Latn-CS" sz="1900" b="1" u="sng" dirty="0" smtClean="0">
              <a:latin typeface="Book Antiqua" pitchFamily="18" charset="0"/>
              <a:cs typeface="Times New Roman" pitchFamily="18" charset="0"/>
            </a:endParaRPr>
          </a:p>
          <a:p>
            <a:pPr lvl="1">
              <a:buClr>
                <a:srgbClr val="009FBA"/>
              </a:buClr>
              <a:buFontTx/>
              <a:buChar char="•"/>
            </a:pPr>
            <a:r>
              <a:rPr lang="en-US" sz="1900" b="1" u="sng" dirty="0" smtClean="0">
                <a:solidFill>
                  <a:schemeClr val="tx2"/>
                </a:solidFill>
                <a:latin typeface="Book Antiqua" pitchFamily="18" charset="0"/>
                <a:cs typeface="Times New Roman" pitchFamily="18" charset="0"/>
              </a:rPr>
              <a:t>PROOF OF PAYMENT</a:t>
            </a:r>
            <a:r>
              <a:rPr lang="en-US" sz="1900" b="1" dirty="0" smtClean="0">
                <a:solidFill>
                  <a:schemeClr val="tx2"/>
                </a:solidFill>
                <a:latin typeface="Book Antiqua" pitchFamily="18" charset="0"/>
                <a:cs typeface="Times New Roman" pitchFamily="18" charset="0"/>
              </a:rPr>
              <a:t> </a:t>
            </a:r>
            <a:r>
              <a:rPr lang="en-US" sz="1900" dirty="0" smtClean="0">
                <a:latin typeface="Book Antiqua" pitchFamily="18" charset="0"/>
                <a:cs typeface="Times New Roman" pitchFamily="18" charset="0"/>
              </a:rPr>
              <a:t>(net + taxes) </a:t>
            </a:r>
            <a:r>
              <a:rPr lang="en-GB" sz="1900" b="1" u="sng" dirty="0" smtClean="0">
                <a:solidFill>
                  <a:srgbClr val="FF0000"/>
                </a:solidFill>
                <a:latin typeface="Book Antiqua" pitchFamily="18" charset="0"/>
                <a:cs typeface="Times New Roman" pitchFamily="18" charset="0"/>
              </a:rPr>
              <a:t>Certified copy</a:t>
            </a:r>
            <a:endParaRPr lang="sr-Latn-CS" sz="1900" dirty="0" smtClean="0">
              <a:latin typeface="Book Antiqua" pitchFamily="18" charset="0"/>
              <a:cs typeface="Times New Roman" pitchFamily="18" charset="0"/>
            </a:endParaRPr>
          </a:p>
          <a:p>
            <a:pPr lvl="1">
              <a:buClr>
                <a:srgbClr val="009FBA"/>
              </a:buClr>
              <a:buFontTx/>
              <a:buChar char="•"/>
            </a:pPr>
            <a:r>
              <a:rPr lang="en-US" sz="1900" b="1" u="sng" dirty="0" smtClean="0">
                <a:solidFill>
                  <a:schemeClr val="tx2"/>
                </a:solidFill>
                <a:latin typeface="Book Antiqua" pitchFamily="18" charset="0"/>
                <a:cs typeface="Times New Roman" pitchFamily="18" charset="0"/>
              </a:rPr>
              <a:t>TAX STATEMENT </a:t>
            </a:r>
            <a:r>
              <a:rPr lang="en-US" sz="1900" dirty="0" smtClean="0">
                <a:latin typeface="Book Antiqua" pitchFamily="18" charset="0"/>
                <a:cs typeface="Times New Roman" pitchFamily="18" charset="0"/>
              </a:rPr>
              <a:t>(if applicable by national law) </a:t>
            </a:r>
            <a:r>
              <a:rPr lang="en-GB" sz="1900" b="1" u="sng" dirty="0" smtClean="0">
                <a:solidFill>
                  <a:srgbClr val="FF0000"/>
                </a:solidFill>
                <a:latin typeface="Book Antiqua" pitchFamily="18" charset="0"/>
                <a:cs typeface="Times New Roman" pitchFamily="18" charset="0"/>
              </a:rPr>
              <a:t>Certified copy</a:t>
            </a:r>
            <a:endParaRPr lang="en-US" sz="1900" dirty="0" smtClean="0">
              <a:latin typeface="Book Antiqua" pitchFamily="18" charset="0"/>
              <a:cs typeface="Times New Roman" pitchFamily="18" charset="0"/>
            </a:endParaRPr>
          </a:p>
          <a:p>
            <a:pPr algn="just">
              <a:buNone/>
            </a:pPr>
            <a:endParaRPr lang="en-US" sz="2600" dirty="0" smtClean="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6</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4"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nl-BE" dirty="0" smtClean="0">
                <a:solidFill>
                  <a:srgbClr val="419182"/>
                </a:solidFill>
                <a:latin typeface="Book Antiqua" panose="02040602050305030304" pitchFamily="18" charset="0"/>
              </a:rPr>
              <a:t>Staff Costs </a:t>
            </a:r>
            <a:endParaRPr lang="bs-Latn-BA" dirty="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722437"/>
            <a:ext cx="8229600" cy="4525963"/>
          </a:xfrm>
        </p:spPr>
        <p:txBody>
          <a:bodyPr>
            <a:noAutofit/>
          </a:bodyPr>
          <a:lstStyle/>
          <a:p>
            <a:pPr eaLnBrk="0" hangingPunct="0">
              <a:defRPr/>
            </a:pPr>
            <a:r>
              <a:rPr lang="en-US" sz="1800" b="1" u="sng" kern="0" dirty="0" smtClean="0">
                <a:solidFill>
                  <a:schemeClr val="tx2">
                    <a:lumMod val="60000"/>
                    <a:lumOff val="40000"/>
                  </a:schemeClr>
                </a:solidFill>
                <a:latin typeface="Book Antiqua" pitchFamily="18" charset="0"/>
                <a:cs typeface="Times New Roman" pitchFamily="18" charset="0"/>
              </a:rPr>
              <a:t>Staff </a:t>
            </a:r>
            <a:r>
              <a:rPr lang="x-none" sz="1800" b="1" u="sng" kern="0" smtClean="0">
                <a:solidFill>
                  <a:schemeClr val="tx2">
                    <a:lumMod val="60000"/>
                    <a:lumOff val="40000"/>
                  </a:schemeClr>
                </a:solidFill>
                <a:latin typeface="Book Antiqua" pitchFamily="18" charset="0"/>
                <a:cs typeface="Times New Roman" pitchFamily="18" charset="0"/>
              </a:rPr>
              <a:t>Convention Form</a:t>
            </a:r>
            <a:endParaRPr lang="sr-Latn-RS" sz="1800" b="1" u="sng" kern="0" dirty="0" smtClean="0">
              <a:solidFill>
                <a:schemeClr val="tx2">
                  <a:lumMod val="60000"/>
                  <a:lumOff val="40000"/>
                </a:schemeClr>
              </a:solidFill>
              <a:latin typeface="Book Antiqua" pitchFamily="18" charset="0"/>
              <a:cs typeface="Times New Roman" pitchFamily="18" charset="0"/>
            </a:endParaRPr>
          </a:p>
          <a:p>
            <a:pPr eaLnBrk="0" hangingPunct="0">
              <a:defRPr/>
            </a:pPr>
            <a:endParaRPr lang="x-none" sz="1800" b="1" u="sng" kern="0" smtClean="0">
              <a:latin typeface="Book Antiqua" pitchFamily="18" charset="0"/>
              <a:cs typeface="Times New Roman" pitchFamily="18" charset="0"/>
            </a:endParaRPr>
          </a:p>
          <a:p>
            <a:pPr eaLnBrk="0" hangingPunct="0">
              <a:buFontTx/>
              <a:buChar char="•"/>
              <a:defRPr/>
            </a:pPr>
            <a:r>
              <a:rPr lang="x-none" sz="1800" kern="0" smtClean="0">
                <a:latin typeface="Book Antiqua" pitchFamily="18" charset="0"/>
                <a:cs typeface="Times New Roman" pitchFamily="18" charset="0"/>
              </a:rPr>
              <a:t>signed by task performer, </a:t>
            </a:r>
          </a:p>
          <a:p>
            <a:pPr eaLnBrk="0" hangingPunct="0">
              <a:buFontTx/>
              <a:buChar char="•"/>
              <a:defRPr/>
            </a:pPr>
            <a:r>
              <a:rPr lang="x-none" sz="1800" kern="0" smtClean="0">
                <a:latin typeface="Book Antiqua" pitchFamily="18" charset="0"/>
                <a:cs typeface="Times New Roman" pitchFamily="18" charset="0"/>
              </a:rPr>
              <a:t>signed and stamped by the person responsible (e.g. Rector, </a:t>
            </a:r>
            <a:r>
              <a:rPr lang="en-US" sz="1800" kern="0" dirty="0" smtClean="0">
                <a:latin typeface="Book Antiqua" pitchFamily="18" charset="0"/>
                <a:cs typeface="Times New Roman" pitchFamily="18" charset="0"/>
              </a:rPr>
              <a:t>V</a:t>
            </a:r>
            <a:r>
              <a:rPr lang="x-none" sz="1800" kern="0" smtClean="0">
                <a:latin typeface="Book Antiqua" pitchFamily="18" charset="0"/>
                <a:cs typeface="Times New Roman" pitchFamily="18" charset="0"/>
              </a:rPr>
              <a:t>ice-rector)</a:t>
            </a:r>
          </a:p>
          <a:p>
            <a:pPr eaLnBrk="0" hangingPunct="0">
              <a:buFontTx/>
              <a:buChar char="•"/>
              <a:defRPr/>
            </a:pPr>
            <a:r>
              <a:rPr lang="x-none" sz="1800" kern="0" smtClean="0">
                <a:latin typeface="Book Antiqua" pitchFamily="18" charset="0"/>
                <a:cs typeface="Times New Roman" pitchFamily="18" charset="0"/>
              </a:rPr>
              <a:t>For different staff categories, </a:t>
            </a:r>
            <a:r>
              <a:rPr lang="x-none" sz="1800" b="1" u="sng" kern="0" smtClean="0">
                <a:latin typeface="Book Antiqua" pitchFamily="18" charset="0"/>
                <a:cs typeface="Times New Roman" pitchFamily="18" charset="0"/>
              </a:rPr>
              <a:t>separate convention forms</a:t>
            </a:r>
            <a:endParaRPr lang="sr-Latn-RS" sz="1800" b="1" u="sng" kern="0" dirty="0" smtClean="0">
              <a:latin typeface="Book Antiqua" pitchFamily="18" charset="0"/>
              <a:cs typeface="Times New Roman" pitchFamily="18" charset="0"/>
            </a:endParaRPr>
          </a:p>
          <a:p>
            <a:pPr eaLnBrk="0" hangingPunct="0">
              <a:buFontTx/>
              <a:buChar char="•"/>
              <a:defRPr/>
            </a:pPr>
            <a:endParaRPr lang="x-none" sz="1800" b="1" u="sng" kern="0" smtClean="0">
              <a:latin typeface="Book Antiqua" pitchFamily="18" charset="0"/>
              <a:cs typeface="Times New Roman" pitchFamily="18" charset="0"/>
            </a:endParaRPr>
          </a:p>
          <a:p>
            <a:pPr eaLnBrk="0" hangingPunct="0">
              <a:defRPr/>
            </a:pPr>
            <a:r>
              <a:rPr lang="x-none" sz="1800" b="1" u="sng" kern="0" smtClean="0">
                <a:solidFill>
                  <a:schemeClr val="tx2">
                    <a:lumMod val="60000"/>
                    <a:lumOff val="40000"/>
                  </a:schemeClr>
                </a:solidFill>
                <a:latin typeface="Book Antiqua" pitchFamily="18" charset="0"/>
                <a:cs typeface="Times New Roman" pitchFamily="18" charset="0"/>
              </a:rPr>
              <a:t>Time sheet</a:t>
            </a:r>
            <a:endParaRPr lang="sr-Latn-RS" sz="1800" b="1" u="sng" kern="0" dirty="0" smtClean="0">
              <a:solidFill>
                <a:schemeClr val="tx2">
                  <a:lumMod val="60000"/>
                  <a:lumOff val="40000"/>
                </a:schemeClr>
              </a:solidFill>
              <a:latin typeface="Book Antiqua" pitchFamily="18" charset="0"/>
              <a:cs typeface="Times New Roman" pitchFamily="18" charset="0"/>
            </a:endParaRPr>
          </a:p>
          <a:p>
            <a:pPr eaLnBrk="0" hangingPunct="0">
              <a:defRPr/>
            </a:pPr>
            <a:endParaRPr lang="x-none" sz="1800" b="1" u="sng" kern="0" smtClean="0">
              <a:latin typeface="Book Antiqua" pitchFamily="18" charset="0"/>
              <a:cs typeface="Times New Roman" pitchFamily="18" charset="0"/>
            </a:endParaRPr>
          </a:p>
          <a:p>
            <a:pPr eaLnBrk="0" hangingPunct="0">
              <a:buFontTx/>
              <a:buChar char="•"/>
              <a:defRPr/>
            </a:pPr>
            <a:r>
              <a:rPr lang="x-none" sz="1800" kern="0" smtClean="0">
                <a:latin typeface="Book Antiqua" pitchFamily="18" charset="0"/>
                <a:cs typeface="Times New Roman" pitchFamily="18" charset="0"/>
              </a:rPr>
              <a:t>indicating date of the service provided</a:t>
            </a:r>
          </a:p>
          <a:p>
            <a:pPr eaLnBrk="0" hangingPunct="0">
              <a:buFontTx/>
              <a:buChar char="•"/>
              <a:defRPr/>
            </a:pPr>
            <a:r>
              <a:rPr lang="x-none" sz="1800" kern="0" smtClean="0">
                <a:latin typeface="Book Antiqua" pitchFamily="18" charset="0"/>
                <a:cs typeface="Times New Roman" pitchFamily="18" charset="0"/>
              </a:rPr>
              <a:t>indicating number of days worked</a:t>
            </a:r>
          </a:p>
          <a:p>
            <a:pPr eaLnBrk="0" hangingPunct="0">
              <a:buFontTx/>
              <a:buChar char="•"/>
              <a:defRPr/>
            </a:pPr>
            <a:r>
              <a:rPr lang="x-none" sz="1800" kern="0" smtClean="0">
                <a:latin typeface="Book Antiqua" pitchFamily="18" charset="0"/>
                <a:cs typeface="Times New Roman" pitchFamily="18" charset="0"/>
              </a:rPr>
              <a:t>indicating the task performed</a:t>
            </a:r>
          </a:p>
          <a:p>
            <a:pPr eaLnBrk="0" hangingPunct="0">
              <a:buFontTx/>
              <a:buChar char="•"/>
              <a:defRPr/>
            </a:pPr>
            <a:r>
              <a:rPr lang="x-none" sz="1800" kern="0" smtClean="0">
                <a:latin typeface="Book Antiqua" pitchFamily="18" charset="0"/>
                <a:cs typeface="Times New Roman" pitchFamily="18" charset="0"/>
              </a:rPr>
              <a:t>signed by task performer and by the </a:t>
            </a:r>
            <a:r>
              <a:rPr lang="sr-Latn-RS" sz="1800" kern="0" dirty="0" smtClean="0">
                <a:latin typeface="Book Antiqua" pitchFamily="18" charset="0"/>
                <a:cs typeface="Times New Roman" pitchFamily="18" charset="0"/>
              </a:rPr>
              <a:t>responsible </a:t>
            </a:r>
            <a:r>
              <a:rPr lang="x-none" sz="1800" kern="0" smtClean="0">
                <a:latin typeface="Book Antiqua" pitchFamily="18" charset="0"/>
                <a:cs typeface="Times New Roman" pitchFamily="18" charset="0"/>
              </a:rPr>
              <a:t>person</a:t>
            </a:r>
            <a:endParaRPr lang="sr-Latn-RS" sz="1800" kern="0" dirty="0" smtClean="0">
              <a:latin typeface="Book Antiqua" pitchFamily="18" charset="0"/>
              <a:cs typeface="Times New Roman" pitchFamily="18" charset="0"/>
            </a:endParaRPr>
          </a:p>
          <a:p>
            <a:pPr algn="just" eaLnBrk="0" hangingPunct="0">
              <a:buNone/>
              <a:defRPr/>
            </a:pPr>
            <a:r>
              <a:rPr lang="sr-Latn-RS" sz="2000" dirty="0" smtClean="0"/>
              <a:t>F</a:t>
            </a:r>
            <a:r>
              <a:rPr lang="en-US" sz="2000" dirty="0" smtClean="0"/>
              <a:t>ill </a:t>
            </a:r>
            <a:r>
              <a:rPr lang="en-US" sz="2000" dirty="0" smtClean="0"/>
              <a:t>timesheets according to your project activities and Financial plan without RGU (Staff-1 for the first project year) that can be found on </a:t>
            </a:r>
            <a:r>
              <a:rPr lang="en-US" sz="2000" dirty="0" err="1" smtClean="0"/>
              <a:t>NatRisk</a:t>
            </a:r>
            <a:r>
              <a:rPr lang="en-US" sz="2000" dirty="0" smtClean="0"/>
              <a:t> platform.</a:t>
            </a:r>
            <a:endParaRPr lang="en-US" sz="2000" kern="0" dirty="0" smtClean="0">
              <a:latin typeface="Book Antiqua" pitchFamily="18" charset="0"/>
              <a:cs typeface="Times New Roman" pitchFamily="18" charset="0"/>
            </a:endParaRPr>
          </a:p>
          <a:p>
            <a:pPr algn="just">
              <a:buNone/>
            </a:pPr>
            <a:endParaRPr lang="en-US" sz="2600" dirty="0" smtClean="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7</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3886200" y="914400"/>
            <a:ext cx="4495800" cy="4800600"/>
          </a:xfrm>
          <a:prstGeom prst="rect">
            <a:avLst/>
          </a:prstGeom>
          <a:noFill/>
          <a:ln w="9525">
            <a:noFill/>
            <a:miter lim="800000"/>
            <a:headEnd/>
            <a:tailEnd/>
          </a:ln>
          <a:effectLst/>
        </p:spPr>
      </p:pic>
      <p:sp>
        <p:nvSpPr>
          <p:cNvPr id="9" name="Slide Number Placeholder 8"/>
          <p:cNvSpPr>
            <a:spLocks noGrp="1"/>
          </p:cNvSpPr>
          <p:nvPr>
            <p:ph type="sldNum" sz="quarter" idx="12"/>
          </p:nvPr>
        </p:nvSpPr>
        <p:spPr/>
        <p:txBody>
          <a:bodyPr/>
          <a:lstStyle/>
          <a:p>
            <a:fld id="{B6F15528-21DE-4FAA-801E-634DDDAF4B2B}" type="slidenum">
              <a:rPr lang="en-US" smtClean="0"/>
              <a:pPr/>
              <a:t>8</a:t>
            </a:fld>
            <a:endParaRPr lang="en-US"/>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4" cstate="print"/>
          <a:stretch>
            <a:fillRect/>
          </a:stretch>
        </p:blipFill>
        <p:spPr>
          <a:xfrm>
            <a:off x="7467600" y="152400"/>
            <a:ext cx="1676400" cy="409575"/>
          </a:xfrm>
          <a:prstGeom prst="rect">
            <a:avLst/>
          </a:prstGeom>
        </p:spPr>
      </p:pic>
      <p:grpSp>
        <p:nvGrpSpPr>
          <p:cNvPr id="2" name="Group 7"/>
          <p:cNvGrpSpPr>
            <a:grpSpLocks/>
          </p:cNvGrpSpPr>
          <p:nvPr/>
        </p:nvGrpSpPr>
        <p:grpSpPr bwMode="auto">
          <a:xfrm>
            <a:off x="762000" y="773113"/>
            <a:ext cx="5129212" cy="2655887"/>
            <a:chOff x="357158" y="0"/>
            <a:chExt cx="5500726" cy="2655350"/>
          </a:xfrm>
        </p:grpSpPr>
        <p:sp>
          <p:nvSpPr>
            <p:cNvPr id="15" name="Oval 14"/>
            <p:cNvSpPr/>
            <p:nvPr/>
          </p:nvSpPr>
          <p:spPr>
            <a:xfrm>
              <a:off x="3356935" y="0"/>
              <a:ext cx="2500949" cy="642807"/>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dirty="0"/>
            </a:p>
          </p:txBody>
        </p:sp>
        <p:cxnSp>
          <p:nvCxnSpPr>
            <p:cNvPr id="16" name="Straight Arrow Connector 15"/>
            <p:cNvCxnSpPr/>
            <p:nvPr/>
          </p:nvCxnSpPr>
          <p:spPr>
            <a:xfrm flipV="1">
              <a:off x="1215210" y="499961"/>
              <a:ext cx="2284734" cy="164273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7" name="Rectangle 6"/>
            <p:cNvSpPr>
              <a:spLocks noChangeArrowheads="1"/>
            </p:cNvSpPr>
            <p:nvPr/>
          </p:nvSpPr>
          <p:spPr bwMode="auto">
            <a:xfrm>
              <a:off x="357158" y="2285992"/>
              <a:ext cx="2478780" cy="369358"/>
            </a:xfrm>
            <a:prstGeom prst="rect">
              <a:avLst/>
            </a:prstGeom>
            <a:noFill/>
            <a:ln w="9525">
              <a:noFill/>
              <a:miter lim="800000"/>
              <a:headEnd/>
              <a:tailEnd/>
            </a:ln>
          </p:spPr>
          <p:txBody>
            <a:bodyPr>
              <a:spAutoFit/>
            </a:bodyPr>
            <a:lstStyle/>
            <a:p>
              <a:r>
                <a:rPr lang="nl-BE" b="1" u="sng" dirty="0">
                  <a:latin typeface="Book Antiqua" pitchFamily="18" charset="0"/>
                  <a:cs typeface="Times New Roman" pitchFamily="18" charset="0"/>
                </a:rPr>
                <a:t>Example </a:t>
              </a:r>
              <a:r>
                <a:rPr lang="nl-BE" b="1" u="sng" dirty="0" smtClean="0">
                  <a:latin typeface="Book Antiqua" pitchFamily="18" charset="0"/>
                  <a:cs typeface="Times New Roman" pitchFamily="18" charset="0"/>
                </a:rPr>
                <a:t>1</a:t>
              </a:r>
              <a:endParaRPr lang="en-US" dirty="0">
                <a:latin typeface="Book Antiqua" pitchFamily="18" charset="0"/>
              </a:endParaRPr>
            </a:p>
          </p:txBody>
        </p:sp>
      </p:grpSp>
      <p:sp>
        <p:nvSpPr>
          <p:cNvPr id="18" name="Rectangle 7"/>
          <p:cNvSpPr>
            <a:spLocks noChangeArrowheads="1"/>
          </p:cNvSpPr>
          <p:nvPr/>
        </p:nvSpPr>
        <p:spPr bwMode="auto">
          <a:xfrm>
            <a:off x="4170363" y="925513"/>
            <a:ext cx="1544637" cy="369887"/>
          </a:xfrm>
          <a:prstGeom prst="rect">
            <a:avLst/>
          </a:prstGeom>
          <a:noFill/>
          <a:ln w="9525">
            <a:noFill/>
            <a:miter lim="800000"/>
            <a:headEnd/>
            <a:tailEnd/>
          </a:ln>
        </p:spPr>
        <p:txBody>
          <a:bodyPr wrap="none">
            <a:spAutoFit/>
          </a:bodyPr>
          <a:lstStyle/>
          <a:p>
            <a:pPr algn="just"/>
            <a:r>
              <a:rPr lang="en-US" b="1" dirty="0">
                <a:solidFill>
                  <a:srgbClr val="FF0000"/>
                </a:solidFill>
                <a:latin typeface="Times New Roman" pitchFamily="18" charset="0"/>
                <a:cs typeface="Times New Roman" pitchFamily="18" charset="0"/>
              </a:rPr>
              <a:t>P9 – SC – 001</a:t>
            </a:r>
          </a:p>
        </p:txBody>
      </p:sp>
      <p:sp>
        <p:nvSpPr>
          <p:cNvPr id="19" name="Rectangle 7"/>
          <p:cNvSpPr>
            <a:spLocks noChangeArrowheads="1"/>
          </p:cNvSpPr>
          <p:nvPr/>
        </p:nvSpPr>
        <p:spPr bwMode="auto">
          <a:xfrm>
            <a:off x="214313" y="3857625"/>
            <a:ext cx="4714875" cy="369888"/>
          </a:xfrm>
          <a:prstGeom prst="rect">
            <a:avLst/>
          </a:prstGeom>
          <a:noFill/>
          <a:ln w="9525">
            <a:noFill/>
            <a:miter lim="800000"/>
            <a:headEnd/>
            <a:tailEnd/>
          </a:ln>
        </p:spPr>
        <p:txBody>
          <a:bodyPr>
            <a:spAutoFit/>
          </a:bodyPr>
          <a:lstStyle/>
          <a:p>
            <a:r>
              <a:rPr lang="en-US" b="1" dirty="0">
                <a:latin typeface="Book Antiqua" pitchFamily="18" charset="0"/>
                <a:cs typeface="Times New Roman" pitchFamily="18" charset="0"/>
              </a:rPr>
              <a:t>573806-EPP-1-2016-1-RS-EPPKA2-CBHE-JP</a:t>
            </a:r>
          </a:p>
        </p:txBody>
      </p:sp>
      <p:cxnSp>
        <p:nvCxnSpPr>
          <p:cNvPr id="20" name="Straight Arrow Connector 19"/>
          <p:cNvCxnSpPr/>
          <p:nvPr/>
        </p:nvCxnSpPr>
        <p:spPr>
          <a:xfrm flipV="1">
            <a:off x="3200400" y="1143000"/>
            <a:ext cx="3581400" cy="2814638"/>
          </a:xfrm>
          <a:prstGeom prst="straightConnector1">
            <a:avLst/>
          </a:prstGeom>
          <a:ln w="22225" cmpd="sng">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2" name="Rectangle 14"/>
          <p:cNvSpPr>
            <a:spLocks noChangeArrowheads="1"/>
          </p:cNvSpPr>
          <p:nvPr/>
        </p:nvSpPr>
        <p:spPr bwMode="auto">
          <a:xfrm>
            <a:off x="201613" y="5676900"/>
            <a:ext cx="6975475" cy="923925"/>
          </a:xfrm>
          <a:prstGeom prst="rect">
            <a:avLst/>
          </a:prstGeom>
          <a:noFill/>
          <a:ln w="9525">
            <a:noFill/>
            <a:miter lim="800000"/>
            <a:headEnd/>
            <a:tailEnd/>
          </a:ln>
        </p:spPr>
        <p:txBody>
          <a:bodyPr>
            <a:spAutoFit/>
          </a:bodyPr>
          <a:lstStyle/>
          <a:p>
            <a:r>
              <a:rPr lang="en-US" b="1" dirty="0">
                <a:solidFill>
                  <a:srgbClr val="FF0000"/>
                </a:solidFill>
                <a:latin typeface="Book Antiqua" pitchFamily="18" charset="0"/>
                <a:cs typeface="Times New Roman" pitchFamily="18" charset="0"/>
              </a:rPr>
              <a:t>All these documents which regarding the Staff costs, Travel costs etc, should be scanned and posted on the project platform in the area that provided for this purpose</a:t>
            </a:r>
            <a:r>
              <a:rPr lang="en-US" b="1" dirty="0">
                <a:latin typeface="Book Antiqua" pitchFamily="18" charset="0"/>
                <a:cs typeface="Times New Roman" pitchFamily="18" charset="0"/>
              </a:rPr>
              <a:t>. </a:t>
            </a:r>
            <a:r>
              <a:rPr lang="en-US" b="1" u="sng" dirty="0" smtClean="0">
                <a:latin typeface="Book Antiqua" pitchFamily="18" charset="0"/>
                <a:cs typeface="Times New Roman" pitchFamily="18" charset="0"/>
              </a:rPr>
              <a:t>http://mngt.natrisk.ni.ac.rs/</a:t>
            </a:r>
            <a:endParaRPr lang="en-US" b="1" u="sng" dirty="0">
              <a:latin typeface="Book Antiqua" pitchFamily="18" charset="0"/>
              <a:cs typeface="Times New Roman" pitchFamily="18" charset="0"/>
            </a:endParaRPr>
          </a:p>
        </p:txBody>
      </p:sp>
      <p:sp>
        <p:nvSpPr>
          <p:cNvPr id="23" name="Rectangle 22"/>
          <p:cNvSpPr/>
          <p:nvPr/>
        </p:nvSpPr>
        <p:spPr>
          <a:xfrm>
            <a:off x="0" y="4572000"/>
            <a:ext cx="4038600" cy="923330"/>
          </a:xfrm>
          <a:prstGeom prst="rect">
            <a:avLst/>
          </a:prstGeom>
        </p:spPr>
        <p:txBody>
          <a:bodyPr wrap="square">
            <a:spAutoFit/>
          </a:bodyPr>
          <a:lstStyle/>
          <a:p>
            <a:pPr fontAlgn="auto">
              <a:spcBef>
                <a:spcPts val="0"/>
              </a:spcBef>
              <a:spcAft>
                <a:spcPts val="0"/>
              </a:spcAft>
              <a:defRPr/>
            </a:pPr>
            <a:r>
              <a:rPr lang="x-none" b="1" u="sng" kern="0">
                <a:solidFill>
                  <a:srgbClr val="FF0000"/>
                </a:solidFill>
                <a:latin typeface="Book Antiqua" pitchFamily="18" charset="0"/>
                <a:cs typeface="Times New Roman" pitchFamily="18" charset="0"/>
              </a:rPr>
              <a:t>All documents to be delivered in </a:t>
            </a:r>
            <a:r>
              <a:rPr lang="sr-Latn-RS" b="1" u="sng" kern="0" dirty="0" smtClean="0">
                <a:solidFill>
                  <a:srgbClr val="FF0000"/>
                </a:solidFill>
                <a:latin typeface="Book Antiqua" pitchFamily="18" charset="0"/>
                <a:cs typeface="Times New Roman" pitchFamily="18" charset="0"/>
              </a:rPr>
              <a:t>three </a:t>
            </a:r>
            <a:r>
              <a:rPr lang="x-none" b="1" u="sng" kern="0" smtClean="0">
                <a:solidFill>
                  <a:srgbClr val="FF0000"/>
                </a:solidFill>
                <a:latin typeface="Book Antiqua" pitchFamily="18" charset="0"/>
                <a:cs typeface="Times New Roman" pitchFamily="18" charset="0"/>
              </a:rPr>
              <a:t>hard </a:t>
            </a:r>
            <a:r>
              <a:rPr lang="x-none" b="1" u="sng" kern="0">
                <a:solidFill>
                  <a:srgbClr val="FF0000"/>
                </a:solidFill>
                <a:latin typeface="Book Antiqua" pitchFamily="18" charset="0"/>
                <a:cs typeface="Times New Roman" pitchFamily="18" charset="0"/>
              </a:rPr>
              <a:t>copies and certified (</a:t>
            </a:r>
            <a:r>
              <a:rPr lang="en-US" b="1" u="sng" kern="0" dirty="0">
                <a:solidFill>
                  <a:srgbClr val="FF0000"/>
                </a:solidFill>
                <a:latin typeface="Book Antiqua" pitchFamily="18" charset="0"/>
                <a:cs typeface="Times New Roman" pitchFamily="18" charset="0"/>
              </a:rPr>
              <a:t>true copy of the primary </a:t>
            </a:r>
            <a:r>
              <a:rPr lang="en-US" b="1" u="sng" kern="0" dirty="0" smtClean="0">
                <a:solidFill>
                  <a:srgbClr val="FF0000"/>
                </a:solidFill>
                <a:latin typeface="Book Antiqua" pitchFamily="18" charset="0"/>
                <a:cs typeface="Times New Roman" pitchFamily="18" charset="0"/>
              </a:rPr>
              <a:t>do</a:t>
            </a:r>
            <a:r>
              <a:rPr lang="sr-Latn-RS" b="1" u="sng" kern="0" dirty="0" smtClean="0">
                <a:solidFill>
                  <a:srgbClr val="FF0000"/>
                </a:solidFill>
                <a:latin typeface="Book Antiqua" pitchFamily="18" charset="0"/>
                <a:cs typeface="Times New Roman" pitchFamily="18" charset="0"/>
              </a:rPr>
              <a:t> </a:t>
            </a:r>
            <a:r>
              <a:rPr lang="en-US" b="1" u="sng" kern="0" dirty="0" err="1" smtClean="0">
                <a:solidFill>
                  <a:srgbClr val="FF0000"/>
                </a:solidFill>
                <a:latin typeface="Book Antiqua" pitchFamily="18" charset="0"/>
                <a:cs typeface="Times New Roman" pitchFamily="18" charset="0"/>
              </a:rPr>
              <a:t>cument</a:t>
            </a:r>
            <a:r>
              <a:rPr lang="x-none" b="1" u="sng" kern="0">
                <a:solidFill>
                  <a:srgbClr val="FF0000"/>
                </a:solidFill>
                <a:latin typeface="Book Antiqua" pitchFamily="18" charset="0"/>
                <a:cs typeface="Times New Roman" pitchFamily="18" charset="0"/>
              </a:rPr>
              <a:t>)</a:t>
            </a:r>
            <a:endParaRPr lang="en-US" dirty="0">
              <a:latin typeface="Book Antiqua" pitchFamily="18" charset="0"/>
              <a:cs typeface="Arial" pitchFamily="34" charset="0"/>
            </a:endParaRPr>
          </a:p>
        </p:txBody>
      </p:sp>
    </p:spTree>
    <p:extLst>
      <p:ext uri="{BB962C8B-B14F-4D97-AF65-F5344CB8AC3E}">
        <p14:creationId xmlns:p14="http://schemas.microsoft.com/office/powerpoint/2010/main" xmlns="" val="5182875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4700"/>
            <a:ext cx="8229600" cy="749300"/>
          </a:xfrm>
        </p:spPr>
        <p:txBody>
          <a:bodyPr>
            <a:normAutofit fontScale="90000"/>
          </a:bodyPr>
          <a:lstStyle/>
          <a:p>
            <a:r>
              <a:rPr lang="nl-BE" dirty="0" smtClean="0">
                <a:solidFill>
                  <a:srgbClr val="419182"/>
                </a:solidFill>
                <a:latin typeface="Book Antiqua" panose="02040602050305030304" pitchFamily="18" charset="0"/>
              </a:rPr>
              <a:t>Travel costs and Costs of stay </a:t>
            </a:r>
            <a:endParaRPr lang="bs-Latn-BA" dirty="0" smtClean="0">
              <a:solidFill>
                <a:srgbClr val="419182"/>
              </a:solidFill>
              <a:latin typeface="Book Antiqua" panose="02040602050305030304" pitchFamily="18" charset="0"/>
            </a:endParaRPr>
          </a:p>
        </p:txBody>
      </p:sp>
      <p:sp>
        <p:nvSpPr>
          <p:cNvPr id="3" name="Content Placeholder 2"/>
          <p:cNvSpPr>
            <a:spLocks noGrp="1"/>
          </p:cNvSpPr>
          <p:nvPr>
            <p:ph idx="1"/>
          </p:nvPr>
        </p:nvSpPr>
        <p:spPr>
          <a:xfrm>
            <a:off x="457200" y="1722437"/>
            <a:ext cx="8229600" cy="4525963"/>
          </a:xfrm>
        </p:spPr>
        <p:txBody>
          <a:bodyPr>
            <a:noAutofit/>
          </a:bodyPr>
          <a:lstStyle/>
          <a:p>
            <a:pPr algn="just" fontAlgn="auto">
              <a:spcBef>
                <a:spcPts val="0"/>
              </a:spcBef>
              <a:spcAft>
                <a:spcPts val="0"/>
              </a:spcAft>
              <a:defRPr/>
            </a:pPr>
            <a:r>
              <a:rPr lang="sr-Latn-RS" sz="2000" b="1" u="sng" kern="0" dirty="0" smtClean="0">
                <a:solidFill>
                  <a:schemeClr val="tx2">
                    <a:lumMod val="60000"/>
                    <a:lumOff val="40000"/>
                  </a:schemeClr>
                </a:solidFill>
                <a:latin typeface="Book Antiqua" pitchFamily="18" charset="0"/>
                <a:cs typeface="Times New Roman" pitchFamily="18" charset="0"/>
              </a:rPr>
              <a:t>Travel costs</a:t>
            </a:r>
          </a:p>
          <a:p>
            <a:pPr algn="just" fontAlgn="auto">
              <a:spcBef>
                <a:spcPts val="0"/>
              </a:spcBef>
              <a:spcAft>
                <a:spcPts val="0"/>
              </a:spcAft>
              <a:defRPr/>
            </a:pPr>
            <a:endParaRPr lang="sr-Latn-RS" sz="2000" b="1" u="sng" kern="0" dirty="0" smtClean="0">
              <a:latin typeface="Book Antiqua" pitchFamily="18" charset="0"/>
              <a:cs typeface="Times New Roman" pitchFamily="18" charset="0"/>
            </a:endParaRPr>
          </a:p>
          <a:p>
            <a:pPr algn="just" fontAlgn="auto">
              <a:spcBef>
                <a:spcPts val="0"/>
              </a:spcBef>
              <a:spcAft>
                <a:spcPts val="0"/>
              </a:spcAft>
              <a:buNone/>
              <a:defRPr/>
            </a:pPr>
            <a:r>
              <a:rPr lang="en-US" sz="2000" kern="0" dirty="0" smtClean="0">
                <a:latin typeface="Book Antiqua" pitchFamily="18" charset="0"/>
                <a:cs typeface="Times New Roman" pitchFamily="18" charset="0"/>
              </a:rPr>
              <a:t>The </a:t>
            </a:r>
            <a:r>
              <a:rPr lang="en-US" sz="2000" b="1" kern="0" dirty="0" smtClean="0">
                <a:latin typeface="Book Antiqua" pitchFamily="18" charset="0"/>
                <a:cs typeface="Times New Roman" pitchFamily="18" charset="0"/>
              </a:rPr>
              <a:t>travel distance </a:t>
            </a:r>
            <a:r>
              <a:rPr lang="en-US" sz="2000" kern="0" dirty="0" smtClean="0">
                <a:latin typeface="Book Antiqua" pitchFamily="18" charset="0"/>
                <a:cs typeface="Times New Roman" pitchFamily="18" charset="0"/>
              </a:rPr>
              <a:t>identified will be used to calculate the corresponding unit </a:t>
            </a:r>
            <a:r>
              <a:rPr lang="en-US" sz="2000" kern="0" dirty="0" smtClean="0">
                <a:latin typeface="Book Antiqua" pitchFamily="18" charset="0"/>
                <a:cs typeface="Times New Roman" pitchFamily="18" charset="0"/>
              </a:rPr>
              <a:t>cost</a:t>
            </a:r>
            <a:r>
              <a:rPr lang="sr-Latn-RS" sz="2000" kern="0" dirty="0" smtClean="0">
                <a:latin typeface="Book Antiqua" pitchFamily="18" charset="0"/>
                <a:cs typeface="Times New Roman" pitchFamily="18" charset="0"/>
              </a:rPr>
              <a:t> (</a:t>
            </a:r>
            <a:r>
              <a:rPr lang="en-GB" sz="2000" i="1" u="sng" dirty="0" smtClean="0">
                <a:hlinkClick r:id="rId2"/>
              </a:rPr>
              <a:t>http://ec.europa.eu/programmes/erasmus-plus/tools/distance_en.htm</a:t>
            </a:r>
            <a:r>
              <a:rPr lang="sr-Latn-RS" sz="2000" kern="0" dirty="0" smtClean="0">
                <a:latin typeface="Book Antiqua" pitchFamily="18" charset="0"/>
                <a:cs typeface="Times New Roman" pitchFamily="18" charset="0"/>
              </a:rPr>
              <a:t>)</a:t>
            </a:r>
            <a:r>
              <a:rPr lang="en-US" sz="2000" kern="0" dirty="0" smtClean="0">
                <a:latin typeface="Book Antiqua" pitchFamily="18" charset="0"/>
                <a:cs typeface="Times New Roman" pitchFamily="18" charset="0"/>
              </a:rPr>
              <a:t>. </a:t>
            </a:r>
            <a:r>
              <a:rPr lang="en-US" sz="2000" kern="0" dirty="0" smtClean="0">
                <a:latin typeface="Book Antiqua" pitchFamily="18" charset="0"/>
                <a:cs typeface="Times New Roman" pitchFamily="18" charset="0"/>
              </a:rPr>
              <a:t>Each unit cost applied will contribute to the costs of travel for the round trip, regardless of the expenses actually incurred. </a:t>
            </a:r>
            <a:endParaRPr lang="sr-Latn-RS" sz="2000" kern="0" dirty="0" smtClean="0">
              <a:latin typeface="Book Antiqua" pitchFamily="18" charset="0"/>
              <a:cs typeface="Times New Roman" pitchFamily="18" charset="0"/>
            </a:endParaRPr>
          </a:p>
          <a:p>
            <a:pPr algn="just" fontAlgn="auto">
              <a:spcBef>
                <a:spcPts val="0"/>
              </a:spcBef>
              <a:spcAft>
                <a:spcPts val="0"/>
              </a:spcAft>
              <a:defRPr/>
            </a:pPr>
            <a:endParaRPr lang="sr-Latn-RS" sz="2000" kern="0" dirty="0" smtClean="0">
              <a:latin typeface="Book Antiqua" pitchFamily="18" charset="0"/>
              <a:cs typeface="Times New Roman" pitchFamily="18" charset="0"/>
            </a:endParaRPr>
          </a:p>
          <a:p>
            <a:pPr algn="just" fontAlgn="auto">
              <a:spcBef>
                <a:spcPts val="0"/>
              </a:spcBef>
              <a:spcAft>
                <a:spcPts val="0"/>
              </a:spcAft>
              <a:defRPr/>
            </a:pPr>
            <a:r>
              <a:rPr lang="sr-Latn-RS" sz="2000" b="1" u="sng" kern="0" dirty="0" smtClean="0">
                <a:solidFill>
                  <a:schemeClr val="tx2">
                    <a:lumMod val="60000"/>
                    <a:lumOff val="40000"/>
                  </a:schemeClr>
                </a:solidFill>
                <a:latin typeface="Book Antiqua" pitchFamily="18" charset="0"/>
                <a:cs typeface="Times New Roman" pitchFamily="18" charset="0"/>
              </a:rPr>
              <a:t>Costs of stay</a:t>
            </a:r>
          </a:p>
          <a:p>
            <a:pPr algn="just" defTabSz="457200" fontAlgn="auto">
              <a:spcBef>
                <a:spcPts val="1000"/>
              </a:spcBef>
              <a:spcAft>
                <a:spcPts val="0"/>
              </a:spcAft>
              <a:buClr>
                <a:srgbClr val="5FCBEF"/>
              </a:buClr>
              <a:buSzPct val="80000"/>
              <a:buFont typeface="Wingdings 3" charset="2"/>
              <a:buNone/>
              <a:defRPr/>
            </a:pPr>
            <a:r>
              <a:rPr lang="en-US" sz="2000" dirty="0" smtClean="0">
                <a:latin typeface="Book Antiqua" pitchFamily="18" charset="0"/>
                <a:cs typeface="Times New Roman" pitchFamily="18" charset="0"/>
              </a:rPr>
              <a:t>In order to apply the correct unit cost, the beneficiary must identify the </a:t>
            </a:r>
            <a:r>
              <a:rPr lang="en-US" sz="2000" b="1" dirty="0" smtClean="0">
                <a:latin typeface="Book Antiqua" pitchFamily="18" charset="0"/>
                <a:cs typeface="Times New Roman" pitchFamily="18" charset="0"/>
              </a:rPr>
              <a:t>duration in days </a:t>
            </a:r>
            <a:r>
              <a:rPr lang="en-US" sz="2000" dirty="0" smtClean="0">
                <a:latin typeface="Book Antiqua" pitchFamily="18" charset="0"/>
                <a:cs typeface="Times New Roman" pitchFamily="18" charset="0"/>
              </a:rPr>
              <a:t>of the activity (</a:t>
            </a:r>
            <a:r>
              <a:rPr lang="en-US" sz="2000" b="1" u="sng" dirty="0" smtClean="0">
                <a:solidFill>
                  <a:schemeClr val="tx2"/>
                </a:solidFill>
                <a:latin typeface="Book Antiqua" pitchFamily="18" charset="0"/>
                <a:cs typeface="Times New Roman" pitchFamily="18" charset="0"/>
              </a:rPr>
              <a:t>including the travel from their place of origin to the venue of the activity and vice-versa</a:t>
            </a:r>
            <a:r>
              <a:rPr lang="en-US" sz="2000" dirty="0" smtClean="0">
                <a:latin typeface="Book Antiqua" pitchFamily="18" charset="0"/>
                <a:cs typeface="Times New Roman" pitchFamily="18" charset="0"/>
              </a:rPr>
              <a:t>) and apply the corresponding unit costs. </a:t>
            </a:r>
          </a:p>
          <a:p>
            <a:pPr algn="just" defTabSz="457200" fontAlgn="auto">
              <a:spcBef>
                <a:spcPts val="1000"/>
              </a:spcBef>
              <a:spcAft>
                <a:spcPts val="0"/>
              </a:spcAft>
              <a:buClr>
                <a:srgbClr val="5FCBEF"/>
              </a:buClr>
              <a:buSzPct val="80000"/>
              <a:buFont typeface="Wingdings 3" charset="2"/>
              <a:buNone/>
              <a:defRPr/>
            </a:pPr>
            <a:r>
              <a:rPr lang="en-US" sz="2000" dirty="0" smtClean="0">
                <a:latin typeface="Book Antiqua" pitchFamily="18" charset="0"/>
                <a:cs typeface="Times New Roman" pitchFamily="18" charset="0"/>
              </a:rPr>
              <a:t>Each unit cost applied will contribute to the costs of stay regardless of the expenses actually incurred. </a:t>
            </a:r>
            <a:endParaRPr lang="x-none" sz="2000" smtClean="0">
              <a:latin typeface="Book Antiqua" pitchFamily="18" charset="0"/>
              <a:cs typeface="Times New Roman" pitchFamily="18" charset="0"/>
            </a:endParaRPr>
          </a:p>
          <a:p>
            <a:pPr eaLnBrk="0" hangingPunct="0">
              <a:buFontTx/>
              <a:buChar char="•"/>
              <a:defRPr/>
            </a:pPr>
            <a:endParaRPr lang="en-US" sz="2000" kern="0" dirty="0" smtClean="0">
              <a:latin typeface="Book Antiqua" pitchFamily="18" charset="0"/>
              <a:cs typeface="Times New Roman" pitchFamily="18" charset="0"/>
            </a:endParaRPr>
          </a:p>
          <a:p>
            <a:pPr algn="just">
              <a:buNone/>
            </a:pPr>
            <a:endParaRPr lang="en-US" sz="2600" dirty="0" smtClean="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9" name="Slide Number Placeholder 8"/>
          <p:cNvSpPr>
            <a:spLocks noGrp="1"/>
          </p:cNvSpPr>
          <p:nvPr>
            <p:ph type="sldNum" sz="quarter" idx="12"/>
          </p:nvPr>
        </p:nvSpPr>
        <p:spPr/>
        <p:txBody>
          <a:bodyPr/>
          <a:lstStyle/>
          <a:p>
            <a:fld id="{B6F15528-21DE-4FAA-801E-634DDDAF4B2B}" type="slidenum">
              <a:rPr lang="en-US" smtClean="0"/>
              <a:pPr/>
              <a:t>9</a:t>
            </a:fld>
            <a:endParaRPr lang="en-US"/>
          </a:p>
        </p:txBody>
      </p:sp>
      <p:sp>
        <p:nvSpPr>
          <p:cNvPr id="10"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pic>
        <p:nvPicPr>
          <p:cNvPr id="12" name="Picture 11" descr="final_color.jpg"/>
          <p:cNvPicPr>
            <a:picLocks noChangeAspect="1"/>
          </p:cNvPicPr>
          <p:nvPr/>
        </p:nvPicPr>
        <p:blipFill>
          <a:blip r:embed="rId3"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4" cstate="print"/>
          <a:stretch>
            <a:fillRect/>
          </a:stretch>
        </p:blipFill>
        <p:spPr>
          <a:xfrm>
            <a:off x="7467600" y="152400"/>
            <a:ext cx="1676400" cy="409575"/>
          </a:xfrm>
          <a:prstGeom prst="rect">
            <a:avLst/>
          </a:prstGeom>
        </p:spPr>
      </p:pic>
    </p:spTree>
    <p:extLst>
      <p:ext uri="{BB962C8B-B14F-4D97-AF65-F5344CB8AC3E}">
        <p14:creationId xmlns="" xmlns:p14="http://schemas.microsoft.com/office/powerpoint/2010/main" val="9332857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588</TotalTime>
  <Words>1679</Words>
  <Application>Microsoft Office PowerPoint</Application>
  <PresentationFormat>On-screen Show (4:3)</PresentationFormat>
  <Paragraphs>219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Development of master curricula for natural disasters risk management in Western Balkan countries</vt:lpstr>
      <vt:lpstr>NatRisk budget info</vt:lpstr>
      <vt:lpstr>Installments from EACEA to the Project coordinator </vt:lpstr>
      <vt:lpstr>Exchange rate</vt:lpstr>
      <vt:lpstr>Staff Costs </vt:lpstr>
      <vt:lpstr>Staff Costs - Supporting documents </vt:lpstr>
      <vt:lpstr>Staff Costs </vt:lpstr>
      <vt:lpstr>Slide 8</vt:lpstr>
      <vt:lpstr>Travel costs and Costs of stay </vt:lpstr>
      <vt:lpstr>Travel costs and Costs of stay - Supporting documents </vt:lpstr>
      <vt:lpstr>Slide 11</vt:lpstr>
      <vt:lpstr>Equipment - Supporting documents </vt:lpstr>
      <vt:lpstr>Subcontrating - Supporting documents </vt:lpstr>
      <vt:lpstr> Partners’ report  </vt:lpstr>
      <vt:lpstr>Documentation </vt:lpstr>
      <vt:lpstr>  Financial reporting   </vt:lpstr>
      <vt:lpstr> </vt:lpstr>
      <vt:lpstr> Penalties  </vt:lpstr>
      <vt:lpstr> Penalties for weak implementation   </vt:lpstr>
      <vt:lpstr>Articles I.10.10 Penalties in the case of non-compliance with publicity obligations</vt:lpstr>
      <vt:lpstr>Articles I.10.10 Administrative and financial penalties </vt:lpstr>
      <vt:lpstr>Articles I.10.10 Administrative and financial penalties </vt:lpstr>
      <vt:lpstr>Articles I.10.10 Administrative and financial penalties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Strengthening of Internationalisation in B&amp;H Higher Education</dc:title>
  <dc:creator>user</dc:creator>
  <cp:lastModifiedBy>Milan</cp:lastModifiedBy>
  <cp:revision>103</cp:revision>
  <dcterms:created xsi:type="dcterms:W3CDTF">2006-08-16T00:00:00Z</dcterms:created>
  <dcterms:modified xsi:type="dcterms:W3CDTF">2017-04-03T17:24:33Z</dcterms:modified>
</cp:coreProperties>
</file>